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sldIdLst>
    <p:sldId id="256" r:id="rId2"/>
    <p:sldId id="259" r:id="rId3"/>
    <p:sldId id="260" r:id="rId4"/>
    <p:sldId id="261" r:id="rId5"/>
    <p:sldId id="262" r:id="rId6"/>
    <p:sldId id="263" r:id="rId7"/>
    <p:sldId id="269" r:id="rId8"/>
    <p:sldId id="264" r:id="rId9"/>
    <p:sldId id="271" r:id="rId10"/>
    <p:sldId id="266" r:id="rId11"/>
    <p:sldId id="281" r:id="rId12"/>
    <p:sldId id="280" r:id="rId13"/>
    <p:sldId id="267" r:id="rId14"/>
    <p:sldId id="275" r:id="rId15"/>
    <p:sldId id="276" r:id="rId16"/>
    <p:sldId id="277"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77"/>
    <a:srgbClr val="F80000"/>
    <a:srgbClr val="00B300"/>
    <a:srgbClr val="00C65A"/>
    <a:srgbClr val="DF0000"/>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1" autoAdjust="0"/>
    <p:restoredTop sz="95701"/>
  </p:normalViewPr>
  <p:slideViewPr>
    <p:cSldViewPr snapToGrid="0" snapToObjects="1">
      <p:cViewPr varScale="1">
        <p:scale>
          <a:sx n="84" d="100"/>
          <a:sy n="84" d="100"/>
        </p:scale>
        <p:origin x="114"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slide" Target="../slides/slide12.xml"/><Relationship Id="rId13" Type="http://schemas.openxmlformats.org/officeDocument/2006/relationships/slide" Target="../slides/slide17.xml"/><Relationship Id="rId3" Type="http://schemas.openxmlformats.org/officeDocument/2006/relationships/slide" Target="../slides/slide8.xml"/><Relationship Id="rId7" Type="http://schemas.openxmlformats.org/officeDocument/2006/relationships/slide" Target="../slides/slide11.xml"/><Relationship Id="rId12" Type="http://schemas.openxmlformats.org/officeDocument/2006/relationships/slide" Target="../slides/slide16.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10.xml"/><Relationship Id="rId11" Type="http://schemas.openxmlformats.org/officeDocument/2006/relationships/slide" Target="../slides/slide15.xml"/><Relationship Id="rId5" Type="http://schemas.openxmlformats.org/officeDocument/2006/relationships/slide" Target="../slides/slide9.xml"/><Relationship Id="rId10" Type="http://schemas.openxmlformats.org/officeDocument/2006/relationships/slide" Target="../slides/slide14.xml"/><Relationship Id="rId4" Type="http://schemas.openxmlformats.org/officeDocument/2006/relationships/slide" Target="../slides/slide7.xml"/><Relationship Id="rId9"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8D373-C481-4E8D-90A0-104028BBE6DD}"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US"/>
        </a:p>
      </dgm:t>
    </dgm:pt>
    <dgm:pt modelId="{0562108C-5765-4AE7-84B8-63FDE6611A21}">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Admissions to our school</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139786A-F809-4134-AF96-FFE4141529EF}" type="parTrans" cxnId="{80231C65-2127-4B0B-8D2B-BBE4EFB215AD}">
      <dgm:prSet/>
      <dgm:spPr/>
      <dgm:t>
        <a:bodyPr/>
        <a:lstStyle/>
        <a:p>
          <a:endParaRPr lang="en-US"/>
        </a:p>
      </dgm:t>
    </dgm:pt>
    <dgm:pt modelId="{5F664E59-F5CD-4FF9-97BF-152ADE0B01DE}" type="sibTrans" cxnId="{80231C65-2127-4B0B-8D2B-BBE4EFB215AD}">
      <dgm:prSet/>
      <dgm:spPr/>
      <dgm:t>
        <a:bodyPr/>
        <a:lstStyle/>
        <a:p>
          <a:endParaRPr lang="en-US"/>
        </a:p>
      </dgm:t>
    </dgm:pt>
    <dgm:pt modelId="{FAF4E2A9-F167-4E44-A6BE-1A1D7C4A3B4D}">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Accessibility of our school</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E5543DD-F099-4A6A-82D5-4A99CAF13AE9}" type="parTrans" cxnId="{F08B95EE-2EE2-41E4-8225-BFF7790FFE56}">
      <dgm:prSet/>
      <dgm:spPr/>
      <dgm:t>
        <a:bodyPr/>
        <a:lstStyle/>
        <a:p>
          <a:endParaRPr lang="en-US"/>
        </a:p>
      </dgm:t>
    </dgm:pt>
    <dgm:pt modelId="{8862E108-7AE2-40AB-BF7E-823D975FFC78}" type="sibTrans" cxnId="{F08B95EE-2EE2-41E4-8225-BFF7790FFE56}">
      <dgm:prSet/>
      <dgm:spPr/>
      <dgm:t>
        <a:bodyPr/>
        <a:lstStyle/>
        <a:p>
          <a:endParaRPr lang="en-US"/>
        </a:p>
      </dgm:t>
    </dgm:pt>
    <dgm:pt modelId="{340DB3BA-C58E-4C91-9C63-526BA5EC33CA}">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Types of special needs</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C66B4FEB-E3A3-4036-8060-11FCF0A9D989}" type="parTrans" cxnId="{2186146E-60C2-4AEC-BA5C-970D595ED1DC}">
      <dgm:prSet/>
      <dgm:spPr/>
      <dgm:t>
        <a:bodyPr/>
        <a:lstStyle/>
        <a:p>
          <a:endParaRPr lang="en-US"/>
        </a:p>
      </dgm:t>
    </dgm:pt>
    <dgm:pt modelId="{04027490-BC4F-4D42-BDC4-7CB222A77B1A}" type="sibTrans" cxnId="{2186146E-60C2-4AEC-BA5C-970D595ED1DC}">
      <dgm:prSet/>
      <dgm:spPr/>
      <dgm:t>
        <a:bodyPr/>
        <a:lstStyle/>
        <a:p>
          <a:endParaRPr lang="en-US"/>
        </a:p>
      </dgm:t>
    </dgm:pt>
    <dgm:pt modelId="{330A94EF-68D1-4558-B047-707895E0DC9B}">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smtClean="0">
              <a:solidFill>
                <a:schemeClr val="tx1">
                  <a:lumMod val="95000"/>
                  <a:lumOff val="5000"/>
                </a:schemeClr>
              </a:solidFill>
              <a:latin typeface="Chalkboard" panose="03050602040202020205" pitchFamily="66" charset="77"/>
            </a:rPr>
            <a:t>LAC children Pupil Premium</a:t>
          </a:r>
          <a:endParaRPr lang="en-US" sz="1400" b="1" dirty="0">
            <a:solidFill>
              <a:schemeClr val="tx1">
                <a:lumMod val="95000"/>
                <a:lumOff val="5000"/>
              </a:schemeClr>
            </a:solidFill>
            <a:latin typeface="Chalkboard" panose="03050602040202020205" pitchFamily="66" charset="77"/>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AD0B1E04-8EA1-4EB0-AC0F-72796C84BAF2}" type="parTrans" cxnId="{7B1975E0-BAD7-499E-80B2-A6BB37DCD883}">
      <dgm:prSet/>
      <dgm:spPr/>
      <dgm:t>
        <a:bodyPr/>
        <a:lstStyle/>
        <a:p>
          <a:endParaRPr lang="en-US"/>
        </a:p>
      </dgm:t>
    </dgm:pt>
    <dgm:pt modelId="{B4E211BA-9FE4-4724-897A-F0CFE682BBDE}" type="sibTrans" cxnId="{7B1975E0-BAD7-499E-80B2-A6BB37DCD883}">
      <dgm:prSet/>
      <dgm:spPr/>
      <dgm:t>
        <a:bodyPr/>
        <a:lstStyle/>
        <a:p>
          <a:endParaRPr lang="en-US"/>
        </a:p>
      </dgm:t>
    </dgm:pt>
    <dgm:pt modelId="{098262D5-26F0-412D-B376-5769962FC73C}">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Procedure for identification (step by step) </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5C6287DC-9ABE-4A21-8931-459768328008}" type="parTrans" cxnId="{7BD9EEB2-5CEA-4E8B-9985-0E81CEC57C7C}">
      <dgm:prSet/>
      <dgm:spPr/>
      <dgm:t>
        <a:bodyPr/>
        <a:lstStyle/>
        <a:p>
          <a:endParaRPr lang="en-US"/>
        </a:p>
      </dgm:t>
    </dgm:pt>
    <dgm:pt modelId="{937FE119-633E-4A4F-B944-C53512EE09B4}" type="sibTrans" cxnId="{7BD9EEB2-5CEA-4E8B-9985-0E81CEC57C7C}">
      <dgm:prSet/>
      <dgm:spPr/>
      <dgm:t>
        <a:bodyPr/>
        <a:lstStyle/>
        <a:p>
          <a:endParaRPr lang="en-US"/>
        </a:p>
      </dgm:t>
    </dgm:pt>
    <dgm:pt modelId="{C1E9F96E-F0A1-449C-9F57-65F1ED098B55}">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What happens after we identify the children?</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099DFE43-F290-4357-A8D1-6FB5D7395CA2}" type="parTrans" cxnId="{45DFD609-BE2D-4121-B746-FCFA91345F4C}">
      <dgm:prSet/>
      <dgm:spPr/>
      <dgm:t>
        <a:bodyPr/>
        <a:lstStyle/>
        <a:p>
          <a:endParaRPr lang="en-US"/>
        </a:p>
      </dgm:t>
    </dgm:pt>
    <dgm:pt modelId="{8F8EFD20-781E-4255-BA34-A9C3BB129672}" type="sibTrans" cxnId="{45DFD609-BE2D-4121-B746-FCFA91345F4C}">
      <dgm:prSet/>
      <dgm:spPr/>
      <dgm:t>
        <a:bodyPr/>
        <a:lstStyle/>
        <a:p>
          <a:endParaRPr lang="en-US"/>
        </a:p>
      </dgm:t>
    </dgm:pt>
    <dgm:pt modelId="{2883248B-7366-4FE9-98C3-AF08DF704E61}">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Waves of interventions at Ingoldisthorpe</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61F56AC7-2184-4128-980C-A9857C529E03}" type="parTrans" cxnId="{544232C4-B460-4986-8435-7C4E26F567C5}">
      <dgm:prSet/>
      <dgm:spPr/>
      <dgm:t>
        <a:bodyPr/>
        <a:lstStyle/>
        <a:p>
          <a:endParaRPr lang="en-US"/>
        </a:p>
      </dgm:t>
    </dgm:pt>
    <dgm:pt modelId="{FCF36F4E-2736-4B1E-BF1B-A44AC5683A5A}" type="sibTrans" cxnId="{544232C4-B460-4986-8435-7C4E26F567C5}">
      <dgm:prSet/>
      <dgm:spPr/>
      <dgm:t>
        <a:bodyPr/>
        <a:lstStyle/>
        <a:p>
          <a:endParaRPr lang="en-US"/>
        </a:p>
      </dgm:t>
    </dgm:pt>
    <dgm:pt modelId="{CB3DA4A2-8A13-4C8C-A79B-FCED06C0C6D0}">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Assess, Plan, Do, Review cycle</a:t>
          </a: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B11FE845-5379-4D0B-8DA8-9978BF9004DF}" type="parTrans" cxnId="{65A7811D-F2AE-42CA-BEF4-F21DD3AEBA8C}">
      <dgm:prSet/>
      <dgm:spPr/>
      <dgm:t>
        <a:bodyPr/>
        <a:lstStyle/>
        <a:p>
          <a:endParaRPr lang="en-US"/>
        </a:p>
      </dgm:t>
    </dgm:pt>
    <dgm:pt modelId="{B418ABCF-8594-40BD-BC36-2CB657766E97}" type="sibTrans" cxnId="{65A7811D-F2AE-42CA-BEF4-F21DD3AEBA8C}">
      <dgm:prSet/>
      <dgm:spPr/>
      <dgm:t>
        <a:bodyPr/>
        <a:lstStyle/>
        <a:p>
          <a:endParaRPr lang="en-US"/>
        </a:p>
      </dgm:t>
    </dgm:pt>
    <dgm:pt modelId="{68368D5B-2B76-4038-980C-6568B2C6AB8D}">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Interventions for children with SEND</a:t>
          </a:r>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A1A0091F-8C47-4FE5-A461-D2720ACE2B5F}" type="parTrans" cxnId="{E1F3BF3D-3293-4007-83E5-2117E96E2DBB}">
      <dgm:prSet/>
      <dgm:spPr/>
      <dgm:t>
        <a:bodyPr/>
        <a:lstStyle/>
        <a:p>
          <a:endParaRPr lang="en-US"/>
        </a:p>
      </dgm:t>
    </dgm:pt>
    <dgm:pt modelId="{6F415AF1-1DAD-4CFF-B748-E628AE30B2ED}" type="sibTrans" cxnId="{E1F3BF3D-3293-4007-83E5-2117E96E2DBB}">
      <dgm:prSet/>
      <dgm:spPr/>
      <dgm:t>
        <a:bodyPr/>
        <a:lstStyle/>
        <a:p>
          <a:endParaRPr lang="en-US"/>
        </a:p>
      </dgm:t>
    </dgm:pt>
    <dgm:pt modelId="{F31C65D0-A85E-4AB1-8ADB-A05ADCC41FF4}">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Cognition and learning needs</a:t>
          </a:r>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2F5B3115-47CD-48F8-A1C9-52D95AC60CA0}" type="parTrans" cxnId="{FD666E0B-25BC-4BF7-AE3E-C02798196575}">
      <dgm:prSet/>
      <dgm:spPr/>
      <dgm:t>
        <a:bodyPr/>
        <a:lstStyle/>
        <a:p>
          <a:endParaRPr lang="en-US"/>
        </a:p>
      </dgm:t>
    </dgm:pt>
    <dgm:pt modelId="{EA9F3051-316D-424B-8AAC-591464869520}" type="sibTrans" cxnId="{FD666E0B-25BC-4BF7-AE3E-C02798196575}">
      <dgm:prSet/>
      <dgm:spPr/>
      <dgm:t>
        <a:bodyPr/>
        <a:lstStyle/>
        <a:p>
          <a:endParaRPr lang="en-US"/>
        </a:p>
      </dgm:t>
    </dgm:pt>
    <dgm:pt modelId="{57DE32F3-9F67-43EB-9DCA-F2359C1D5DF9}">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Social and emotional needs</a:t>
          </a:r>
        </a:p>
      </dgm:t>
      <dgm:extLst>
        <a:ext uri="{E40237B7-FDA0-4F09-8148-C483321AD2D9}">
          <dgm14:cNvPr xmlns:dgm14="http://schemas.microsoft.com/office/drawing/2010/diagram" id="0" name="">
            <a:hlinkClick xmlns:r="http://schemas.openxmlformats.org/officeDocument/2006/relationships" r:id="rId11" action="ppaction://hlinksldjump"/>
          </dgm14:cNvPr>
        </a:ext>
      </dgm:extLst>
    </dgm:pt>
    <dgm:pt modelId="{FC6BB1A5-E4FB-4400-8AC8-3F1D91467C43}" type="parTrans" cxnId="{9D9054F0-38EC-409B-B218-8C60C49A73CB}">
      <dgm:prSet/>
      <dgm:spPr/>
      <dgm:t>
        <a:bodyPr/>
        <a:lstStyle/>
        <a:p>
          <a:endParaRPr lang="en-US"/>
        </a:p>
      </dgm:t>
    </dgm:pt>
    <dgm:pt modelId="{CFD98E26-AF58-4140-86E9-BFE05CA90A5F}" type="sibTrans" cxnId="{9D9054F0-38EC-409B-B218-8C60C49A73CB}">
      <dgm:prSet/>
      <dgm:spPr/>
      <dgm:t>
        <a:bodyPr/>
        <a:lstStyle/>
        <a:p>
          <a:endParaRPr lang="en-US"/>
        </a:p>
      </dgm:t>
    </dgm:pt>
    <dgm:pt modelId="{0CB35366-EFD9-42D7-BC11-08D394FD471E}">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Communication and interaction needs</a:t>
          </a:r>
        </a:p>
      </dgm:t>
      <dgm:extLst>
        <a:ext uri="{E40237B7-FDA0-4F09-8148-C483321AD2D9}">
          <dgm14:cNvPr xmlns:dgm14="http://schemas.microsoft.com/office/drawing/2010/diagram" id="0" name="">
            <a:hlinkClick xmlns:r="http://schemas.openxmlformats.org/officeDocument/2006/relationships" r:id="rId12" action="ppaction://hlinksldjump"/>
          </dgm14:cNvPr>
        </a:ext>
      </dgm:extLst>
    </dgm:pt>
    <dgm:pt modelId="{214E2B7F-8463-4D45-9C7D-190E02A2D1DA}" type="parTrans" cxnId="{9D893D67-B94A-48A4-804F-CE94EACAA826}">
      <dgm:prSet/>
      <dgm:spPr/>
      <dgm:t>
        <a:bodyPr/>
        <a:lstStyle/>
        <a:p>
          <a:endParaRPr lang="en-US"/>
        </a:p>
      </dgm:t>
    </dgm:pt>
    <dgm:pt modelId="{D744178F-894F-49EA-9F7F-37637FE384B6}" type="sibTrans" cxnId="{9D893D67-B94A-48A4-804F-CE94EACAA826}">
      <dgm:prSet/>
      <dgm:spPr/>
      <dgm:t>
        <a:bodyPr/>
        <a:lstStyle/>
        <a:p>
          <a:endParaRPr lang="en-US"/>
        </a:p>
      </dgm:t>
    </dgm:pt>
    <dgm:pt modelId="{5D84C5F7-E4FF-41BD-BF05-0AD9FC24AB58}">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Sensory and physical needs</a:t>
          </a:r>
        </a:p>
      </dgm:t>
      <dgm:extLst>
        <a:ext uri="{E40237B7-FDA0-4F09-8148-C483321AD2D9}">
          <dgm14:cNvPr xmlns:dgm14="http://schemas.microsoft.com/office/drawing/2010/diagram" id="0" name="">
            <a:hlinkClick xmlns:r="http://schemas.openxmlformats.org/officeDocument/2006/relationships" r:id="rId13" action="ppaction://hlinksldjump"/>
          </dgm14:cNvPr>
        </a:ext>
      </dgm:extLst>
    </dgm:pt>
    <dgm:pt modelId="{2AE11829-5011-4841-BF20-67F7FDCE631F}" type="parTrans" cxnId="{7DFE611C-474F-438F-A308-21DA267FCB06}">
      <dgm:prSet/>
      <dgm:spPr/>
      <dgm:t>
        <a:bodyPr/>
        <a:lstStyle/>
        <a:p>
          <a:endParaRPr lang="en-US"/>
        </a:p>
      </dgm:t>
    </dgm:pt>
    <dgm:pt modelId="{40CFB7D9-8C3C-4DC5-A863-DC01D82C95CB}" type="sibTrans" cxnId="{7DFE611C-474F-438F-A308-21DA267FCB06}">
      <dgm:prSet/>
      <dgm:spPr/>
      <dgm:t>
        <a:bodyPr/>
        <a:lstStyle/>
        <a:p>
          <a:endParaRPr lang="en-US"/>
        </a:p>
      </dgm:t>
    </dgm:pt>
    <dgm:pt modelId="{5C3348EB-3C82-8E47-BE09-EDD007CDE812}" type="pres">
      <dgm:prSet presAssocID="{3C88D373-C481-4E8D-90A0-104028BBE6DD}" presName="diagram" presStyleCnt="0">
        <dgm:presLayoutVars>
          <dgm:dir/>
          <dgm:resizeHandles val="exact"/>
        </dgm:presLayoutVars>
      </dgm:prSet>
      <dgm:spPr/>
      <dgm:t>
        <a:bodyPr/>
        <a:lstStyle/>
        <a:p>
          <a:endParaRPr lang="en-US"/>
        </a:p>
      </dgm:t>
    </dgm:pt>
    <dgm:pt modelId="{D27A2CA1-8B30-1744-8EB8-0CF9A99E9E13}" type="pres">
      <dgm:prSet presAssocID="{0562108C-5765-4AE7-84B8-63FDE6611A21}" presName="node" presStyleLbl="node1" presStyleIdx="0" presStyleCnt="13">
        <dgm:presLayoutVars>
          <dgm:bulletEnabled val="1"/>
        </dgm:presLayoutVars>
      </dgm:prSet>
      <dgm:spPr/>
      <dgm:t>
        <a:bodyPr/>
        <a:lstStyle/>
        <a:p>
          <a:endParaRPr lang="en-US"/>
        </a:p>
      </dgm:t>
    </dgm:pt>
    <dgm:pt modelId="{D4BA283F-79E0-F046-B81A-FF9258464469}" type="pres">
      <dgm:prSet presAssocID="{5F664E59-F5CD-4FF9-97BF-152ADE0B01DE}" presName="sibTrans" presStyleCnt="0"/>
      <dgm:spPr/>
    </dgm:pt>
    <dgm:pt modelId="{965D8C08-85D3-D44B-844C-AFCF85A45799}" type="pres">
      <dgm:prSet presAssocID="{FAF4E2A9-F167-4E44-A6BE-1A1D7C4A3B4D}" presName="node" presStyleLbl="node1" presStyleIdx="1" presStyleCnt="13">
        <dgm:presLayoutVars>
          <dgm:bulletEnabled val="1"/>
        </dgm:presLayoutVars>
      </dgm:prSet>
      <dgm:spPr/>
      <dgm:t>
        <a:bodyPr/>
        <a:lstStyle/>
        <a:p>
          <a:endParaRPr lang="en-US"/>
        </a:p>
      </dgm:t>
    </dgm:pt>
    <dgm:pt modelId="{F0DF99B6-A824-7242-8C36-22A2346BF13D}" type="pres">
      <dgm:prSet presAssocID="{8862E108-7AE2-40AB-BF7E-823D975FFC78}" presName="sibTrans" presStyleCnt="0"/>
      <dgm:spPr/>
    </dgm:pt>
    <dgm:pt modelId="{C889C9FA-9A7F-0E45-A265-02595AD00A04}" type="pres">
      <dgm:prSet presAssocID="{340DB3BA-C58E-4C91-9C63-526BA5EC33CA}" presName="node" presStyleLbl="node1" presStyleIdx="2" presStyleCnt="13" custLinFactX="8728" custLinFactNeighborX="100000" custLinFactNeighborY="308">
        <dgm:presLayoutVars>
          <dgm:bulletEnabled val="1"/>
        </dgm:presLayoutVars>
      </dgm:prSet>
      <dgm:spPr/>
      <dgm:t>
        <a:bodyPr/>
        <a:lstStyle/>
        <a:p>
          <a:endParaRPr lang="en-US"/>
        </a:p>
      </dgm:t>
    </dgm:pt>
    <dgm:pt modelId="{DEDBBAE5-CCCB-5347-B7BB-DDC95142B7BC}" type="pres">
      <dgm:prSet presAssocID="{04027490-BC4F-4D42-BDC4-7CB222A77B1A}" presName="sibTrans" presStyleCnt="0"/>
      <dgm:spPr/>
    </dgm:pt>
    <dgm:pt modelId="{251F270D-ACFC-9D48-8482-E7CF15364650}" type="pres">
      <dgm:prSet presAssocID="{330A94EF-68D1-4558-B047-707895E0DC9B}" presName="node" presStyleLbl="node1" presStyleIdx="3" presStyleCnt="13" custLinFactX="-12421" custLinFactNeighborX="-100000" custLinFactNeighborY="1284">
        <dgm:presLayoutVars>
          <dgm:bulletEnabled val="1"/>
        </dgm:presLayoutVars>
      </dgm:prSet>
      <dgm:spPr/>
      <dgm:t>
        <a:bodyPr/>
        <a:lstStyle/>
        <a:p>
          <a:endParaRPr lang="en-US"/>
        </a:p>
      </dgm:t>
    </dgm:pt>
    <dgm:pt modelId="{14B99FA1-6A3D-0D49-9655-2687FD455A3C}" type="pres">
      <dgm:prSet presAssocID="{B4E211BA-9FE4-4724-897A-F0CFE682BBDE}" presName="sibTrans" presStyleCnt="0"/>
      <dgm:spPr/>
    </dgm:pt>
    <dgm:pt modelId="{E2ABB889-0B19-E34F-9732-82AF38262B31}" type="pres">
      <dgm:prSet presAssocID="{098262D5-26F0-412D-B376-5769962FC73C}" presName="node" presStyleLbl="node1" presStyleIdx="4" presStyleCnt="13">
        <dgm:presLayoutVars>
          <dgm:bulletEnabled val="1"/>
        </dgm:presLayoutVars>
      </dgm:prSet>
      <dgm:spPr/>
      <dgm:t>
        <a:bodyPr/>
        <a:lstStyle/>
        <a:p>
          <a:endParaRPr lang="en-US"/>
        </a:p>
      </dgm:t>
    </dgm:pt>
    <dgm:pt modelId="{BD1AABB8-F9AC-EB41-811B-8D2B846AE56E}" type="pres">
      <dgm:prSet presAssocID="{937FE119-633E-4A4F-B944-C53512EE09B4}" presName="sibTrans" presStyleCnt="0"/>
      <dgm:spPr/>
    </dgm:pt>
    <dgm:pt modelId="{C40B89A7-1C61-FD4E-A9EF-4E81BB41BB55}" type="pres">
      <dgm:prSet presAssocID="{C1E9F96E-F0A1-449C-9F57-65F1ED098B55}" presName="node" presStyleLbl="node1" presStyleIdx="5" presStyleCnt="13">
        <dgm:presLayoutVars>
          <dgm:bulletEnabled val="1"/>
        </dgm:presLayoutVars>
      </dgm:prSet>
      <dgm:spPr/>
      <dgm:t>
        <a:bodyPr/>
        <a:lstStyle/>
        <a:p>
          <a:endParaRPr lang="en-US"/>
        </a:p>
      </dgm:t>
    </dgm:pt>
    <dgm:pt modelId="{E8645E3F-3BEC-3E41-9588-6585DB862730}" type="pres">
      <dgm:prSet presAssocID="{8F8EFD20-781E-4255-BA34-A9C3BB129672}" presName="sibTrans" presStyleCnt="0"/>
      <dgm:spPr/>
    </dgm:pt>
    <dgm:pt modelId="{D2683E87-BC98-EB4B-8E4B-BEC6A7A5D78E}" type="pres">
      <dgm:prSet presAssocID="{2883248B-7366-4FE9-98C3-AF08DF704E61}" presName="node" presStyleLbl="node1" presStyleIdx="6" presStyleCnt="13">
        <dgm:presLayoutVars>
          <dgm:bulletEnabled val="1"/>
        </dgm:presLayoutVars>
      </dgm:prSet>
      <dgm:spPr/>
      <dgm:t>
        <a:bodyPr/>
        <a:lstStyle/>
        <a:p>
          <a:endParaRPr lang="en-US"/>
        </a:p>
      </dgm:t>
    </dgm:pt>
    <dgm:pt modelId="{D97CCCC8-FF60-0F41-B842-E04F6A26801F}" type="pres">
      <dgm:prSet presAssocID="{FCF36F4E-2736-4B1E-BF1B-A44AC5683A5A}" presName="sibTrans" presStyleCnt="0"/>
      <dgm:spPr/>
    </dgm:pt>
    <dgm:pt modelId="{ADFDB6D6-3B20-E445-98C3-34C2EC1C79A5}" type="pres">
      <dgm:prSet presAssocID="{CB3DA4A2-8A13-4C8C-A79B-FCED06C0C6D0}" presName="node" presStyleLbl="node1" presStyleIdx="7" presStyleCnt="13">
        <dgm:presLayoutVars>
          <dgm:bulletEnabled val="1"/>
        </dgm:presLayoutVars>
      </dgm:prSet>
      <dgm:spPr/>
      <dgm:t>
        <a:bodyPr/>
        <a:lstStyle/>
        <a:p>
          <a:endParaRPr lang="en-US"/>
        </a:p>
      </dgm:t>
    </dgm:pt>
    <dgm:pt modelId="{25401A79-80B7-454D-B269-380087159B0D}" type="pres">
      <dgm:prSet presAssocID="{B418ABCF-8594-40BD-BC36-2CB657766E97}" presName="sibTrans" presStyleCnt="0"/>
      <dgm:spPr/>
    </dgm:pt>
    <dgm:pt modelId="{D993E6A0-6CAC-7E4E-B176-8F258E225455}" type="pres">
      <dgm:prSet presAssocID="{68368D5B-2B76-4038-980C-6568B2C6AB8D}" presName="node" presStyleLbl="node1" presStyleIdx="8" presStyleCnt="13">
        <dgm:presLayoutVars>
          <dgm:bulletEnabled val="1"/>
        </dgm:presLayoutVars>
      </dgm:prSet>
      <dgm:spPr/>
      <dgm:t>
        <a:bodyPr/>
        <a:lstStyle/>
        <a:p>
          <a:endParaRPr lang="en-US"/>
        </a:p>
      </dgm:t>
    </dgm:pt>
    <dgm:pt modelId="{0331AF33-941A-DB4E-BE27-1726F4229EFF}" type="pres">
      <dgm:prSet presAssocID="{6F415AF1-1DAD-4CFF-B748-E628AE30B2ED}" presName="sibTrans" presStyleCnt="0"/>
      <dgm:spPr/>
    </dgm:pt>
    <dgm:pt modelId="{B2099019-CC11-434D-AAD3-ED85D5F46255}" type="pres">
      <dgm:prSet presAssocID="{F31C65D0-A85E-4AB1-8ADB-A05ADCC41FF4}" presName="node" presStyleLbl="node1" presStyleIdx="9" presStyleCnt="13">
        <dgm:presLayoutVars>
          <dgm:bulletEnabled val="1"/>
        </dgm:presLayoutVars>
      </dgm:prSet>
      <dgm:spPr/>
      <dgm:t>
        <a:bodyPr/>
        <a:lstStyle/>
        <a:p>
          <a:endParaRPr lang="en-US"/>
        </a:p>
      </dgm:t>
    </dgm:pt>
    <dgm:pt modelId="{FC1599ED-F12E-2E45-9DBC-39F21D9FD9F9}" type="pres">
      <dgm:prSet presAssocID="{EA9F3051-316D-424B-8AAC-591464869520}" presName="sibTrans" presStyleCnt="0"/>
      <dgm:spPr/>
    </dgm:pt>
    <dgm:pt modelId="{EC4E4AA9-115A-554E-828F-1BACFD270BD7}" type="pres">
      <dgm:prSet presAssocID="{57DE32F3-9F67-43EB-9DCA-F2359C1D5DF9}" presName="node" presStyleLbl="node1" presStyleIdx="10" presStyleCnt="13">
        <dgm:presLayoutVars>
          <dgm:bulletEnabled val="1"/>
        </dgm:presLayoutVars>
      </dgm:prSet>
      <dgm:spPr/>
      <dgm:t>
        <a:bodyPr/>
        <a:lstStyle/>
        <a:p>
          <a:endParaRPr lang="en-US"/>
        </a:p>
      </dgm:t>
    </dgm:pt>
    <dgm:pt modelId="{23137824-07E4-9149-AD46-64E0B02AB3A3}" type="pres">
      <dgm:prSet presAssocID="{CFD98E26-AF58-4140-86E9-BFE05CA90A5F}" presName="sibTrans" presStyleCnt="0"/>
      <dgm:spPr/>
    </dgm:pt>
    <dgm:pt modelId="{5971A13C-BEEC-0F43-A1AF-6DF51259CF86}" type="pres">
      <dgm:prSet presAssocID="{0CB35366-EFD9-42D7-BC11-08D394FD471E}" presName="node" presStyleLbl="node1" presStyleIdx="11" presStyleCnt="13">
        <dgm:presLayoutVars>
          <dgm:bulletEnabled val="1"/>
        </dgm:presLayoutVars>
      </dgm:prSet>
      <dgm:spPr/>
      <dgm:t>
        <a:bodyPr/>
        <a:lstStyle/>
        <a:p>
          <a:endParaRPr lang="en-US"/>
        </a:p>
      </dgm:t>
    </dgm:pt>
    <dgm:pt modelId="{E92A987D-14E2-2246-BC55-C82DA0731F4E}" type="pres">
      <dgm:prSet presAssocID="{D744178F-894F-49EA-9F7F-37637FE384B6}" presName="sibTrans" presStyleCnt="0"/>
      <dgm:spPr/>
    </dgm:pt>
    <dgm:pt modelId="{C5AC75F0-F2A9-BE4F-861F-514542CDD12F}" type="pres">
      <dgm:prSet presAssocID="{5D84C5F7-E4FF-41BD-BF05-0AD9FC24AB58}" presName="node" presStyleLbl="node1" presStyleIdx="12" presStyleCnt="13">
        <dgm:presLayoutVars>
          <dgm:bulletEnabled val="1"/>
        </dgm:presLayoutVars>
      </dgm:prSet>
      <dgm:spPr/>
      <dgm:t>
        <a:bodyPr/>
        <a:lstStyle/>
        <a:p>
          <a:endParaRPr lang="en-US"/>
        </a:p>
      </dgm:t>
    </dgm:pt>
  </dgm:ptLst>
  <dgm:cxnLst>
    <dgm:cxn modelId="{F95F835C-6486-3945-92DB-4B5E323DA0C2}" type="presOf" srcId="{330A94EF-68D1-4558-B047-707895E0DC9B}" destId="{251F270D-ACFC-9D48-8482-E7CF15364650}" srcOrd="0" destOrd="0" presId="urn:microsoft.com/office/officeart/2005/8/layout/default"/>
    <dgm:cxn modelId="{E57A2949-3967-A64D-A150-6BD01247E61C}" type="presOf" srcId="{0562108C-5765-4AE7-84B8-63FDE6611A21}" destId="{D27A2CA1-8B30-1744-8EB8-0CF9A99E9E13}" srcOrd="0" destOrd="0" presId="urn:microsoft.com/office/officeart/2005/8/layout/default"/>
    <dgm:cxn modelId="{65A7811D-F2AE-42CA-BEF4-F21DD3AEBA8C}" srcId="{3C88D373-C481-4E8D-90A0-104028BBE6DD}" destId="{CB3DA4A2-8A13-4C8C-A79B-FCED06C0C6D0}" srcOrd="7" destOrd="0" parTransId="{B11FE845-5379-4D0B-8DA8-9978BF9004DF}" sibTransId="{B418ABCF-8594-40BD-BC36-2CB657766E97}"/>
    <dgm:cxn modelId="{73008A2D-1702-1E41-8631-19E5D8EB20F3}" type="presOf" srcId="{C1E9F96E-F0A1-449C-9F57-65F1ED098B55}" destId="{C40B89A7-1C61-FD4E-A9EF-4E81BB41BB55}" srcOrd="0" destOrd="0" presId="urn:microsoft.com/office/officeart/2005/8/layout/default"/>
    <dgm:cxn modelId="{2186146E-60C2-4AEC-BA5C-970D595ED1DC}" srcId="{3C88D373-C481-4E8D-90A0-104028BBE6DD}" destId="{340DB3BA-C58E-4C91-9C63-526BA5EC33CA}" srcOrd="2" destOrd="0" parTransId="{C66B4FEB-E3A3-4036-8060-11FCF0A9D989}" sibTransId="{04027490-BC4F-4D42-BDC4-7CB222A77B1A}"/>
    <dgm:cxn modelId="{7BD9EEB2-5CEA-4E8B-9985-0E81CEC57C7C}" srcId="{3C88D373-C481-4E8D-90A0-104028BBE6DD}" destId="{098262D5-26F0-412D-B376-5769962FC73C}" srcOrd="4" destOrd="0" parTransId="{5C6287DC-9ABE-4A21-8931-459768328008}" sibTransId="{937FE119-633E-4A4F-B944-C53512EE09B4}"/>
    <dgm:cxn modelId="{827FF32E-9CCE-BF4D-82E5-252BC7C737CD}" type="presOf" srcId="{098262D5-26F0-412D-B376-5769962FC73C}" destId="{E2ABB889-0B19-E34F-9732-82AF38262B31}" srcOrd="0" destOrd="0" presId="urn:microsoft.com/office/officeart/2005/8/layout/default"/>
    <dgm:cxn modelId="{80231C65-2127-4B0B-8D2B-BBE4EFB215AD}" srcId="{3C88D373-C481-4E8D-90A0-104028BBE6DD}" destId="{0562108C-5765-4AE7-84B8-63FDE6611A21}" srcOrd="0" destOrd="0" parTransId="{3139786A-F809-4134-AF96-FFE4141529EF}" sibTransId="{5F664E59-F5CD-4FF9-97BF-152ADE0B01DE}"/>
    <dgm:cxn modelId="{9D893D67-B94A-48A4-804F-CE94EACAA826}" srcId="{3C88D373-C481-4E8D-90A0-104028BBE6DD}" destId="{0CB35366-EFD9-42D7-BC11-08D394FD471E}" srcOrd="11" destOrd="0" parTransId="{214E2B7F-8463-4D45-9C7D-190E02A2D1DA}" sibTransId="{D744178F-894F-49EA-9F7F-37637FE384B6}"/>
    <dgm:cxn modelId="{5BF004B5-38FF-E64C-A309-0020500ACDF9}" type="presOf" srcId="{F31C65D0-A85E-4AB1-8ADB-A05ADCC41FF4}" destId="{B2099019-CC11-434D-AAD3-ED85D5F46255}" srcOrd="0" destOrd="0" presId="urn:microsoft.com/office/officeart/2005/8/layout/default"/>
    <dgm:cxn modelId="{544232C4-B460-4986-8435-7C4E26F567C5}" srcId="{3C88D373-C481-4E8D-90A0-104028BBE6DD}" destId="{2883248B-7366-4FE9-98C3-AF08DF704E61}" srcOrd="6" destOrd="0" parTransId="{61F56AC7-2184-4128-980C-A9857C529E03}" sibTransId="{FCF36F4E-2736-4B1E-BF1B-A44AC5683A5A}"/>
    <dgm:cxn modelId="{3AD6481E-AF47-8446-9C47-BC24F6709106}" type="presOf" srcId="{CB3DA4A2-8A13-4C8C-A79B-FCED06C0C6D0}" destId="{ADFDB6D6-3B20-E445-98C3-34C2EC1C79A5}" srcOrd="0" destOrd="0" presId="urn:microsoft.com/office/officeart/2005/8/layout/default"/>
    <dgm:cxn modelId="{EA9FC794-E6EA-6A4B-B803-07BC5D158312}" type="presOf" srcId="{57DE32F3-9F67-43EB-9DCA-F2359C1D5DF9}" destId="{EC4E4AA9-115A-554E-828F-1BACFD270BD7}" srcOrd="0" destOrd="0" presId="urn:microsoft.com/office/officeart/2005/8/layout/default"/>
    <dgm:cxn modelId="{70D6A972-8986-1841-9016-58CDF4EDCA94}" type="presOf" srcId="{3C88D373-C481-4E8D-90A0-104028BBE6DD}" destId="{5C3348EB-3C82-8E47-BE09-EDD007CDE812}" srcOrd="0" destOrd="0" presId="urn:microsoft.com/office/officeart/2005/8/layout/default"/>
    <dgm:cxn modelId="{2CF62F79-F2FA-D24A-88B6-D356F7063C79}" type="presOf" srcId="{2883248B-7366-4FE9-98C3-AF08DF704E61}" destId="{D2683E87-BC98-EB4B-8E4B-BEC6A7A5D78E}" srcOrd="0" destOrd="0" presId="urn:microsoft.com/office/officeart/2005/8/layout/default"/>
    <dgm:cxn modelId="{45DFD609-BE2D-4121-B746-FCFA91345F4C}" srcId="{3C88D373-C481-4E8D-90A0-104028BBE6DD}" destId="{C1E9F96E-F0A1-449C-9F57-65F1ED098B55}" srcOrd="5" destOrd="0" parTransId="{099DFE43-F290-4357-A8D1-6FB5D7395CA2}" sibTransId="{8F8EFD20-781E-4255-BA34-A9C3BB129672}"/>
    <dgm:cxn modelId="{F08B95EE-2EE2-41E4-8225-BFF7790FFE56}" srcId="{3C88D373-C481-4E8D-90A0-104028BBE6DD}" destId="{FAF4E2A9-F167-4E44-A6BE-1A1D7C4A3B4D}" srcOrd="1" destOrd="0" parTransId="{9E5543DD-F099-4A6A-82D5-4A99CAF13AE9}" sibTransId="{8862E108-7AE2-40AB-BF7E-823D975FFC78}"/>
    <dgm:cxn modelId="{AA2E74B0-805C-914D-89BF-B2395C6815CA}" type="presOf" srcId="{0CB35366-EFD9-42D7-BC11-08D394FD471E}" destId="{5971A13C-BEEC-0F43-A1AF-6DF51259CF86}" srcOrd="0" destOrd="0" presId="urn:microsoft.com/office/officeart/2005/8/layout/default"/>
    <dgm:cxn modelId="{7B1975E0-BAD7-499E-80B2-A6BB37DCD883}" srcId="{3C88D373-C481-4E8D-90A0-104028BBE6DD}" destId="{330A94EF-68D1-4558-B047-707895E0DC9B}" srcOrd="3" destOrd="0" parTransId="{AD0B1E04-8EA1-4EB0-AC0F-72796C84BAF2}" sibTransId="{B4E211BA-9FE4-4724-897A-F0CFE682BBDE}"/>
    <dgm:cxn modelId="{9D9054F0-38EC-409B-B218-8C60C49A73CB}" srcId="{3C88D373-C481-4E8D-90A0-104028BBE6DD}" destId="{57DE32F3-9F67-43EB-9DCA-F2359C1D5DF9}" srcOrd="10" destOrd="0" parTransId="{FC6BB1A5-E4FB-4400-8AC8-3F1D91467C43}" sibTransId="{CFD98E26-AF58-4140-86E9-BFE05CA90A5F}"/>
    <dgm:cxn modelId="{E1F3BF3D-3293-4007-83E5-2117E96E2DBB}" srcId="{3C88D373-C481-4E8D-90A0-104028BBE6DD}" destId="{68368D5B-2B76-4038-980C-6568B2C6AB8D}" srcOrd="8" destOrd="0" parTransId="{A1A0091F-8C47-4FE5-A461-D2720ACE2B5F}" sibTransId="{6F415AF1-1DAD-4CFF-B748-E628AE30B2ED}"/>
    <dgm:cxn modelId="{4CC45DD4-881F-034E-88C5-AF7128400921}" type="presOf" srcId="{68368D5B-2B76-4038-980C-6568B2C6AB8D}" destId="{D993E6A0-6CAC-7E4E-B176-8F258E225455}" srcOrd="0" destOrd="0" presId="urn:microsoft.com/office/officeart/2005/8/layout/default"/>
    <dgm:cxn modelId="{FD666E0B-25BC-4BF7-AE3E-C02798196575}" srcId="{3C88D373-C481-4E8D-90A0-104028BBE6DD}" destId="{F31C65D0-A85E-4AB1-8ADB-A05ADCC41FF4}" srcOrd="9" destOrd="0" parTransId="{2F5B3115-47CD-48F8-A1C9-52D95AC60CA0}" sibTransId="{EA9F3051-316D-424B-8AAC-591464869520}"/>
    <dgm:cxn modelId="{A06AE587-744F-D843-ACE1-A17D02F50230}" type="presOf" srcId="{FAF4E2A9-F167-4E44-A6BE-1A1D7C4A3B4D}" destId="{965D8C08-85D3-D44B-844C-AFCF85A45799}" srcOrd="0" destOrd="0" presId="urn:microsoft.com/office/officeart/2005/8/layout/default"/>
    <dgm:cxn modelId="{C86EE81A-7227-0547-BE11-45174971CBEF}" type="presOf" srcId="{5D84C5F7-E4FF-41BD-BF05-0AD9FC24AB58}" destId="{C5AC75F0-F2A9-BE4F-861F-514542CDD12F}" srcOrd="0" destOrd="0" presId="urn:microsoft.com/office/officeart/2005/8/layout/default"/>
    <dgm:cxn modelId="{879BADEF-4966-5E46-B2EC-59C209249495}" type="presOf" srcId="{340DB3BA-C58E-4C91-9C63-526BA5EC33CA}" destId="{C889C9FA-9A7F-0E45-A265-02595AD00A04}" srcOrd="0" destOrd="0" presId="urn:microsoft.com/office/officeart/2005/8/layout/default"/>
    <dgm:cxn modelId="{7DFE611C-474F-438F-A308-21DA267FCB06}" srcId="{3C88D373-C481-4E8D-90A0-104028BBE6DD}" destId="{5D84C5F7-E4FF-41BD-BF05-0AD9FC24AB58}" srcOrd="12" destOrd="0" parTransId="{2AE11829-5011-4841-BF20-67F7FDCE631F}" sibTransId="{40CFB7D9-8C3C-4DC5-A863-DC01D82C95CB}"/>
    <dgm:cxn modelId="{FD561A43-D8DA-7B49-BB0A-80556246748B}" type="presParOf" srcId="{5C3348EB-3C82-8E47-BE09-EDD007CDE812}" destId="{D27A2CA1-8B30-1744-8EB8-0CF9A99E9E13}" srcOrd="0" destOrd="0" presId="urn:microsoft.com/office/officeart/2005/8/layout/default"/>
    <dgm:cxn modelId="{3E536DCB-9B29-D44C-B36E-7C9953120E18}" type="presParOf" srcId="{5C3348EB-3C82-8E47-BE09-EDD007CDE812}" destId="{D4BA283F-79E0-F046-B81A-FF9258464469}" srcOrd="1" destOrd="0" presId="urn:microsoft.com/office/officeart/2005/8/layout/default"/>
    <dgm:cxn modelId="{F3F5046E-B4B8-D44F-B3DC-CEC47F19DBBD}" type="presParOf" srcId="{5C3348EB-3C82-8E47-BE09-EDD007CDE812}" destId="{965D8C08-85D3-D44B-844C-AFCF85A45799}" srcOrd="2" destOrd="0" presId="urn:microsoft.com/office/officeart/2005/8/layout/default"/>
    <dgm:cxn modelId="{0642ED5E-57C1-4342-B6C2-CD56F524FBD7}" type="presParOf" srcId="{5C3348EB-3C82-8E47-BE09-EDD007CDE812}" destId="{F0DF99B6-A824-7242-8C36-22A2346BF13D}" srcOrd="3" destOrd="0" presId="urn:microsoft.com/office/officeart/2005/8/layout/default"/>
    <dgm:cxn modelId="{065E1311-DA1F-7A48-BF60-2F232A025B3E}" type="presParOf" srcId="{5C3348EB-3C82-8E47-BE09-EDD007CDE812}" destId="{C889C9FA-9A7F-0E45-A265-02595AD00A04}" srcOrd="4" destOrd="0" presId="urn:microsoft.com/office/officeart/2005/8/layout/default"/>
    <dgm:cxn modelId="{137126C1-F44B-E54E-A7E3-3618D6F289DE}" type="presParOf" srcId="{5C3348EB-3C82-8E47-BE09-EDD007CDE812}" destId="{DEDBBAE5-CCCB-5347-B7BB-DDC95142B7BC}" srcOrd="5" destOrd="0" presId="urn:microsoft.com/office/officeart/2005/8/layout/default"/>
    <dgm:cxn modelId="{332F14D4-ABEE-8B45-B9FB-C78596F213E0}" type="presParOf" srcId="{5C3348EB-3C82-8E47-BE09-EDD007CDE812}" destId="{251F270D-ACFC-9D48-8482-E7CF15364650}" srcOrd="6" destOrd="0" presId="urn:microsoft.com/office/officeart/2005/8/layout/default"/>
    <dgm:cxn modelId="{1FF101F7-58F9-2D41-BC33-A2044DEE74C0}" type="presParOf" srcId="{5C3348EB-3C82-8E47-BE09-EDD007CDE812}" destId="{14B99FA1-6A3D-0D49-9655-2687FD455A3C}" srcOrd="7" destOrd="0" presId="urn:microsoft.com/office/officeart/2005/8/layout/default"/>
    <dgm:cxn modelId="{4EDF555B-BC35-B14F-9525-F0BD4CD1A75D}" type="presParOf" srcId="{5C3348EB-3C82-8E47-BE09-EDD007CDE812}" destId="{E2ABB889-0B19-E34F-9732-82AF38262B31}" srcOrd="8" destOrd="0" presId="urn:microsoft.com/office/officeart/2005/8/layout/default"/>
    <dgm:cxn modelId="{8EF8E504-3C1A-6240-ABA2-2CEF09C923BC}" type="presParOf" srcId="{5C3348EB-3C82-8E47-BE09-EDD007CDE812}" destId="{BD1AABB8-F9AC-EB41-811B-8D2B846AE56E}" srcOrd="9" destOrd="0" presId="urn:microsoft.com/office/officeart/2005/8/layout/default"/>
    <dgm:cxn modelId="{C5AEB883-9102-1C43-8998-4D384BD13114}" type="presParOf" srcId="{5C3348EB-3C82-8E47-BE09-EDD007CDE812}" destId="{C40B89A7-1C61-FD4E-A9EF-4E81BB41BB55}" srcOrd="10" destOrd="0" presId="urn:microsoft.com/office/officeart/2005/8/layout/default"/>
    <dgm:cxn modelId="{7BD93FCA-5BFC-E545-B119-3570EA4C6FCC}" type="presParOf" srcId="{5C3348EB-3C82-8E47-BE09-EDD007CDE812}" destId="{E8645E3F-3BEC-3E41-9588-6585DB862730}" srcOrd="11" destOrd="0" presId="urn:microsoft.com/office/officeart/2005/8/layout/default"/>
    <dgm:cxn modelId="{CA1E72E9-F633-A04E-BD79-5A2B240A8C78}" type="presParOf" srcId="{5C3348EB-3C82-8E47-BE09-EDD007CDE812}" destId="{D2683E87-BC98-EB4B-8E4B-BEC6A7A5D78E}" srcOrd="12" destOrd="0" presId="urn:microsoft.com/office/officeart/2005/8/layout/default"/>
    <dgm:cxn modelId="{C36FA682-BE6B-3340-8058-90FE919DFDC2}" type="presParOf" srcId="{5C3348EB-3C82-8E47-BE09-EDD007CDE812}" destId="{D97CCCC8-FF60-0F41-B842-E04F6A26801F}" srcOrd="13" destOrd="0" presId="urn:microsoft.com/office/officeart/2005/8/layout/default"/>
    <dgm:cxn modelId="{4838ED75-3B2C-9B41-88A2-3CAE84ABFF46}" type="presParOf" srcId="{5C3348EB-3C82-8E47-BE09-EDD007CDE812}" destId="{ADFDB6D6-3B20-E445-98C3-34C2EC1C79A5}" srcOrd="14" destOrd="0" presId="urn:microsoft.com/office/officeart/2005/8/layout/default"/>
    <dgm:cxn modelId="{59D5D93C-845E-264F-B1D8-103CFC7CDE63}" type="presParOf" srcId="{5C3348EB-3C82-8E47-BE09-EDD007CDE812}" destId="{25401A79-80B7-454D-B269-380087159B0D}" srcOrd="15" destOrd="0" presId="urn:microsoft.com/office/officeart/2005/8/layout/default"/>
    <dgm:cxn modelId="{5B7FC9FF-F50A-844D-8304-B33FC24F11F0}" type="presParOf" srcId="{5C3348EB-3C82-8E47-BE09-EDD007CDE812}" destId="{D993E6A0-6CAC-7E4E-B176-8F258E225455}" srcOrd="16" destOrd="0" presId="urn:microsoft.com/office/officeart/2005/8/layout/default"/>
    <dgm:cxn modelId="{C762BE61-1BEC-6B42-B2D5-B3AD43AE38BF}" type="presParOf" srcId="{5C3348EB-3C82-8E47-BE09-EDD007CDE812}" destId="{0331AF33-941A-DB4E-BE27-1726F4229EFF}" srcOrd="17" destOrd="0" presId="urn:microsoft.com/office/officeart/2005/8/layout/default"/>
    <dgm:cxn modelId="{FD8F82D7-6607-424E-86DF-7FEC73C73B37}" type="presParOf" srcId="{5C3348EB-3C82-8E47-BE09-EDD007CDE812}" destId="{B2099019-CC11-434D-AAD3-ED85D5F46255}" srcOrd="18" destOrd="0" presId="urn:microsoft.com/office/officeart/2005/8/layout/default"/>
    <dgm:cxn modelId="{D928A37F-1280-FF47-AA58-A9613F79E63D}" type="presParOf" srcId="{5C3348EB-3C82-8E47-BE09-EDD007CDE812}" destId="{FC1599ED-F12E-2E45-9DBC-39F21D9FD9F9}" srcOrd="19" destOrd="0" presId="urn:microsoft.com/office/officeart/2005/8/layout/default"/>
    <dgm:cxn modelId="{0E651CC0-0E44-6A4A-BA32-C7139DB922D7}" type="presParOf" srcId="{5C3348EB-3C82-8E47-BE09-EDD007CDE812}" destId="{EC4E4AA9-115A-554E-828F-1BACFD270BD7}" srcOrd="20" destOrd="0" presId="urn:microsoft.com/office/officeart/2005/8/layout/default"/>
    <dgm:cxn modelId="{1FF8FD0F-302A-B148-A01E-8A14730499F0}" type="presParOf" srcId="{5C3348EB-3C82-8E47-BE09-EDD007CDE812}" destId="{23137824-07E4-9149-AD46-64E0B02AB3A3}" srcOrd="21" destOrd="0" presId="urn:microsoft.com/office/officeart/2005/8/layout/default"/>
    <dgm:cxn modelId="{5C50FC9C-08EB-1940-81BF-C832BE5B3D89}" type="presParOf" srcId="{5C3348EB-3C82-8E47-BE09-EDD007CDE812}" destId="{5971A13C-BEEC-0F43-A1AF-6DF51259CF86}" srcOrd="22" destOrd="0" presId="urn:microsoft.com/office/officeart/2005/8/layout/default"/>
    <dgm:cxn modelId="{52964827-D19B-E44E-9BCE-CA2F8AAA3246}" type="presParOf" srcId="{5C3348EB-3C82-8E47-BE09-EDD007CDE812}" destId="{E92A987D-14E2-2246-BC55-C82DA0731F4E}" srcOrd="23" destOrd="0" presId="urn:microsoft.com/office/officeart/2005/8/layout/default"/>
    <dgm:cxn modelId="{471BC875-31BF-5644-8A3A-E40E3B653A99}" type="presParOf" srcId="{5C3348EB-3C82-8E47-BE09-EDD007CDE812}" destId="{C5AC75F0-F2A9-BE4F-861F-514542CDD12F}" srcOrd="2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CAA8C-6EE4-3B4C-B866-19042E1A6AAE}"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GB"/>
        </a:p>
      </dgm:t>
    </dgm:pt>
    <dgm:pt modelId="{E113B912-D1EB-5148-AC62-F591B5F493FC}">
      <dgm:prSet phldrT="[Text]" custT="1"/>
      <dgm:spPr>
        <a:solidFill>
          <a:schemeClr val="accent6">
            <a:lumMod val="20000"/>
            <a:lumOff val="80000"/>
          </a:schemeClr>
        </a:solidFill>
      </dgm:spPr>
      <dgm:t>
        <a:bodyPr/>
        <a:lstStyle/>
        <a:p>
          <a:r>
            <a:rPr lang="en-GB" sz="2400" b="1" dirty="0">
              <a:solidFill>
                <a:schemeClr val="tx1"/>
              </a:solidFill>
            </a:rPr>
            <a:t>Assess</a:t>
          </a:r>
        </a:p>
      </dgm:t>
    </dgm:pt>
    <dgm:pt modelId="{F3A33342-5C07-AB46-8692-2796A1FB7121}" type="parTrans" cxnId="{B04071C6-28DD-CC40-9D7F-525E55F7ACAF}">
      <dgm:prSet/>
      <dgm:spPr/>
      <dgm:t>
        <a:bodyPr/>
        <a:lstStyle/>
        <a:p>
          <a:endParaRPr lang="en-GB"/>
        </a:p>
      </dgm:t>
    </dgm:pt>
    <dgm:pt modelId="{3E13CC73-206C-1B48-8D2C-783CD83A107C}" type="sibTrans" cxnId="{B04071C6-28DD-CC40-9D7F-525E55F7ACAF}">
      <dgm:prSet/>
      <dgm:spPr/>
      <dgm:t>
        <a:bodyPr/>
        <a:lstStyle/>
        <a:p>
          <a:endParaRPr lang="en-GB"/>
        </a:p>
      </dgm:t>
    </dgm:pt>
    <dgm:pt modelId="{83ADE961-E6CC-984F-BB5B-3219FDEBC700}">
      <dgm:prSet phldrT="[Text]" custT="1"/>
      <dgm:spPr>
        <a:solidFill>
          <a:srgbClr val="002060"/>
        </a:solidFill>
      </dgm:spPr>
      <dgm:t>
        <a:bodyPr/>
        <a:lstStyle/>
        <a:p>
          <a:r>
            <a:rPr lang="en-GB" sz="2800" b="1" dirty="0"/>
            <a:t>Plan</a:t>
          </a:r>
        </a:p>
      </dgm:t>
    </dgm:pt>
    <dgm:pt modelId="{DECDE58B-A748-D343-86B8-39FE52F8F58F}" type="parTrans" cxnId="{6D230ADA-B3E8-C44B-9294-85F4EC85AFDB}">
      <dgm:prSet/>
      <dgm:spPr/>
      <dgm:t>
        <a:bodyPr/>
        <a:lstStyle/>
        <a:p>
          <a:endParaRPr lang="en-GB"/>
        </a:p>
      </dgm:t>
    </dgm:pt>
    <dgm:pt modelId="{CBE8790A-5B21-544F-BC63-98CE8480ABD4}" type="sibTrans" cxnId="{6D230ADA-B3E8-C44B-9294-85F4EC85AFDB}">
      <dgm:prSet/>
      <dgm:spPr/>
      <dgm:t>
        <a:bodyPr/>
        <a:lstStyle/>
        <a:p>
          <a:endParaRPr lang="en-GB"/>
        </a:p>
      </dgm:t>
    </dgm:pt>
    <dgm:pt modelId="{FCFE058E-E616-E54B-96E3-5FD7F923F82F}">
      <dgm:prSet phldrT="[Text]" custT="1"/>
      <dgm:spPr>
        <a:solidFill>
          <a:srgbClr val="0070C0"/>
        </a:solidFill>
      </dgm:spPr>
      <dgm:t>
        <a:bodyPr/>
        <a:lstStyle/>
        <a:p>
          <a:r>
            <a:rPr lang="en-GB" sz="3200" b="1" dirty="0"/>
            <a:t>Do</a:t>
          </a:r>
        </a:p>
      </dgm:t>
    </dgm:pt>
    <dgm:pt modelId="{1981D9EE-2815-3E4A-A3A5-894DDD38C0C9}" type="parTrans" cxnId="{5F42F6E3-5BAD-2D4B-9657-709FEC3F4970}">
      <dgm:prSet/>
      <dgm:spPr/>
      <dgm:t>
        <a:bodyPr/>
        <a:lstStyle/>
        <a:p>
          <a:endParaRPr lang="en-GB"/>
        </a:p>
      </dgm:t>
    </dgm:pt>
    <dgm:pt modelId="{C41CC1DD-854D-1A46-9BE2-9503B7259693}" type="sibTrans" cxnId="{5F42F6E3-5BAD-2D4B-9657-709FEC3F4970}">
      <dgm:prSet/>
      <dgm:spPr/>
      <dgm:t>
        <a:bodyPr/>
        <a:lstStyle/>
        <a:p>
          <a:endParaRPr lang="en-GB"/>
        </a:p>
      </dgm:t>
    </dgm:pt>
    <dgm:pt modelId="{3C9DBD95-2ECC-0843-AA99-8609223B2F27}">
      <dgm:prSet phldrT="[Text]" custT="1"/>
      <dgm:spPr>
        <a:solidFill>
          <a:schemeClr val="accent4">
            <a:lumMod val="60000"/>
            <a:lumOff val="40000"/>
          </a:schemeClr>
        </a:solidFill>
      </dgm:spPr>
      <dgm:t>
        <a:bodyPr/>
        <a:lstStyle/>
        <a:p>
          <a:r>
            <a:rPr lang="en-GB" sz="2400" b="1" dirty="0">
              <a:solidFill>
                <a:schemeClr val="tx1"/>
              </a:solidFill>
            </a:rPr>
            <a:t>Review</a:t>
          </a:r>
        </a:p>
      </dgm:t>
    </dgm:pt>
    <dgm:pt modelId="{FA81C485-CDE5-8D4C-B2AA-BDC96F9D7A61}" type="parTrans" cxnId="{CEAB4078-A9CE-BD41-B757-E20A15830588}">
      <dgm:prSet/>
      <dgm:spPr/>
      <dgm:t>
        <a:bodyPr/>
        <a:lstStyle/>
        <a:p>
          <a:endParaRPr lang="en-GB"/>
        </a:p>
      </dgm:t>
    </dgm:pt>
    <dgm:pt modelId="{4BF3E81F-2260-6B4C-AAEB-2FACC49214D3}" type="sibTrans" cxnId="{CEAB4078-A9CE-BD41-B757-E20A15830588}">
      <dgm:prSet/>
      <dgm:spPr/>
      <dgm:t>
        <a:bodyPr/>
        <a:lstStyle/>
        <a:p>
          <a:endParaRPr lang="en-GB"/>
        </a:p>
      </dgm:t>
    </dgm:pt>
    <dgm:pt modelId="{5F222C1E-76EA-B94C-BE2A-D27651C4D5B3}">
      <dgm:prSet phldrT="[Text]" custT="1"/>
      <dgm:spPr/>
      <dgm:t>
        <a:bodyPr vert="horz"/>
        <a:lstStyle/>
        <a:p>
          <a:pPr marL="114300" indent="0">
            <a:tabLst>
              <a:tab pos="800100" algn="l"/>
            </a:tabLst>
          </a:pPr>
          <a:endParaRPr lang="en-GB" sz="1200" b="0" dirty="0">
            <a:latin typeface="Tahoma" panose="020B0604030504040204" pitchFamily="34" charset="0"/>
            <a:ea typeface="Tahoma" panose="020B0604030504040204" pitchFamily="34" charset="0"/>
            <a:cs typeface="Tahoma" panose="020B0604030504040204" pitchFamily="34" charset="0"/>
          </a:endParaRPr>
        </a:p>
      </dgm:t>
    </dgm:pt>
    <dgm:pt modelId="{EEA97954-4C9C-094E-BE51-5AFC84242825}" type="sibTrans" cxnId="{40EDF5C1-240B-644C-BB8B-B42E17F77614}">
      <dgm:prSet/>
      <dgm:spPr/>
      <dgm:t>
        <a:bodyPr/>
        <a:lstStyle/>
        <a:p>
          <a:endParaRPr lang="en-GB"/>
        </a:p>
      </dgm:t>
    </dgm:pt>
    <dgm:pt modelId="{A256A803-F993-8449-9BD3-A329AA8AE71F}" type="parTrans" cxnId="{40EDF5C1-240B-644C-BB8B-B42E17F77614}">
      <dgm:prSet/>
      <dgm:spPr/>
      <dgm:t>
        <a:bodyPr/>
        <a:lstStyle/>
        <a:p>
          <a:endParaRPr lang="en-GB"/>
        </a:p>
      </dgm:t>
    </dgm:pt>
    <dgm:pt modelId="{C4FD6A0C-7082-D94B-9B71-94FEFFDA9E12}">
      <dgm:prSet phldrT="[Text]"/>
      <dgm:spPr/>
      <dgm:t>
        <a:bodyPr vert="horz"/>
        <a:lstStyle/>
        <a:p>
          <a:pPr>
            <a:tabLst>
              <a:tab pos="800100" algn="l"/>
            </a:tabLst>
          </a:pPr>
          <a:endParaRPr lang="en-GB" b="0" dirty="0">
            <a:latin typeface="Tahoma" panose="020B0604030504040204" pitchFamily="34" charset="0"/>
            <a:ea typeface="Tahoma" panose="020B0604030504040204" pitchFamily="34" charset="0"/>
            <a:cs typeface="Tahoma" panose="020B0604030504040204" pitchFamily="34" charset="0"/>
          </a:endParaRPr>
        </a:p>
      </dgm:t>
    </dgm:pt>
    <dgm:pt modelId="{47F2FA88-402A-D244-8D5C-9AB409CD6BE5}" type="sibTrans" cxnId="{25431168-AFDE-1440-BFE7-2783F8EF6A72}">
      <dgm:prSet/>
      <dgm:spPr/>
      <dgm:t>
        <a:bodyPr/>
        <a:lstStyle/>
        <a:p>
          <a:endParaRPr lang="en-GB"/>
        </a:p>
      </dgm:t>
    </dgm:pt>
    <dgm:pt modelId="{D8F3A48C-E4CA-AB43-B0C4-2B746ED0A9BE}" type="parTrans" cxnId="{25431168-AFDE-1440-BFE7-2783F8EF6A72}">
      <dgm:prSet/>
      <dgm:spPr/>
      <dgm:t>
        <a:bodyPr/>
        <a:lstStyle/>
        <a:p>
          <a:endParaRPr lang="en-GB"/>
        </a:p>
      </dgm:t>
    </dgm:pt>
    <dgm:pt modelId="{E7ED2F5A-2006-AB44-98B9-79263B1004E9}" type="pres">
      <dgm:prSet presAssocID="{7A7CAA8C-6EE4-3B4C-B866-19042E1A6AAE}" presName="cycleMatrixDiagram" presStyleCnt="0">
        <dgm:presLayoutVars>
          <dgm:chMax val="1"/>
          <dgm:dir/>
          <dgm:animLvl val="lvl"/>
          <dgm:resizeHandles val="exact"/>
        </dgm:presLayoutVars>
      </dgm:prSet>
      <dgm:spPr/>
      <dgm:t>
        <a:bodyPr/>
        <a:lstStyle/>
        <a:p>
          <a:endParaRPr lang="en-US"/>
        </a:p>
      </dgm:t>
    </dgm:pt>
    <dgm:pt modelId="{E7EFA8E9-8DB9-A442-924C-6FF6E9596A2F}" type="pres">
      <dgm:prSet presAssocID="{7A7CAA8C-6EE4-3B4C-B866-19042E1A6AAE}" presName="children" presStyleCnt="0"/>
      <dgm:spPr/>
    </dgm:pt>
    <dgm:pt modelId="{4C91C500-7D39-DC44-8F0D-3544BE46763A}" type="pres">
      <dgm:prSet presAssocID="{7A7CAA8C-6EE4-3B4C-B866-19042E1A6AAE}" presName="child1group" presStyleCnt="0"/>
      <dgm:spPr/>
    </dgm:pt>
    <dgm:pt modelId="{97C4DE7F-0A79-3049-BE0B-45A2AF8CE723}" type="pres">
      <dgm:prSet presAssocID="{7A7CAA8C-6EE4-3B4C-B866-19042E1A6AAE}" presName="child1" presStyleLbl="bgAcc1" presStyleIdx="0" presStyleCnt="1" custScaleX="181836" custScaleY="139061" custLinFactNeighborX="-87280" custLinFactNeighborY="15186"/>
      <dgm:spPr/>
      <dgm:t>
        <a:bodyPr/>
        <a:lstStyle/>
        <a:p>
          <a:endParaRPr lang="en-US"/>
        </a:p>
      </dgm:t>
    </dgm:pt>
    <dgm:pt modelId="{EFDC1E97-6F88-7245-A52A-9DC0431B246F}" type="pres">
      <dgm:prSet presAssocID="{7A7CAA8C-6EE4-3B4C-B866-19042E1A6AAE}" presName="child1Text" presStyleLbl="bgAcc1" presStyleIdx="0" presStyleCnt="1">
        <dgm:presLayoutVars>
          <dgm:bulletEnabled val="1"/>
        </dgm:presLayoutVars>
      </dgm:prSet>
      <dgm:spPr/>
      <dgm:t>
        <a:bodyPr/>
        <a:lstStyle/>
        <a:p>
          <a:endParaRPr lang="en-US"/>
        </a:p>
      </dgm:t>
    </dgm:pt>
    <dgm:pt modelId="{F5ABEE49-46EF-BD4F-8802-06C191884744}" type="pres">
      <dgm:prSet presAssocID="{7A7CAA8C-6EE4-3B4C-B866-19042E1A6AAE}" presName="childPlaceholder" presStyleCnt="0"/>
      <dgm:spPr/>
    </dgm:pt>
    <dgm:pt modelId="{3C607D11-97B4-EB47-8553-1FBFA9B8511F}" type="pres">
      <dgm:prSet presAssocID="{7A7CAA8C-6EE4-3B4C-B866-19042E1A6AAE}" presName="circle" presStyleCnt="0"/>
      <dgm:spPr/>
    </dgm:pt>
    <dgm:pt modelId="{EC6DCA68-6C85-6842-9BDA-D64920603758}" type="pres">
      <dgm:prSet presAssocID="{7A7CAA8C-6EE4-3B4C-B866-19042E1A6AAE}" presName="quadrant1" presStyleLbl="node1" presStyleIdx="0" presStyleCnt="4">
        <dgm:presLayoutVars>
          <dgm:chMax val="1"/>
          <dgm:bulletEnabled val="1"/>
        </dgm:presLayoutVars>
      </dgm:prSet>
      <dgm:spPr/>
      <dgm:t>
        <a:bodyPr/>
        <a:lstStyle/>
        <a:p>
          <a:endParaRPr lang="en-US"/>
        </a:p>
      </dgm:t>
    </dgm:pt>
    <dgm:pt modelId="{1BE32420-5C27-4240-B055-EE0F6D477E27}" type="pres">
      <dgm:prSet presAssocID="{7A7CAA8C-6EE4-3B4C-B866-19042E1A6AAE}" presName="quadrant2" presStyleLbl="node1" presStyleIdx="1" presStyleCnt="4" custLinFactNeighborX="-946" custLinFactNeighborY="-27">
        <dgm:presLayoutVars>
          <dgm:chMax val="1"/>
          <dgm:bulletEnabled val="1"/>
        </dgm:presLayoutVars>
      </dgm:prSet>
      <dgm:spPr/>
      <dgm:t>
        <a:bodyPr/>
        <a:lstStyle/>
        <a:p>
          <a:endParaRPr lang="en-US"/>
        </a:p>
      </dgm:t>
    </dgm:pt>
    <dgm:pt modelId="{FB312C1F-4B45-2446-BE45-01EBFD798B9D}" type="pres">
      <dgm:prSet presAssocID="{7A7CAA8C-6EE4-3B4C-B866-19042E1A6AAE}" presName="quadrant3" presStyleLbl="node1" presStyleIdx="2" presStyleCnt="4">
        <dgm:presLayoutVars>
          <dgm:chMax val="1"/>
          <dgm:bulletEnabled val="1"/>
        </dgm:presLayoutVars>
      </dgm:prSet>
      <dgm:spPr/>
      <dgm:t>
        <a:bodyPr/>
        <a:lstStyle/>
        <a:p>
          <a:endParaRPr lang="en-US"/>
        </a:p>
      </dgm:t>
    </dgm:pt>
    <dgm:pt modelId="{DCD4D6F8-4C0E-4B4C-8560-CF0F59F52BB1}" type="pres">
      <dgm:prSet presAssocID="{7A7CAA8C-6EE4-3B4C-B866-19042E1A6AAE}" presName="quadrant4" presStyleLbl="node1" presStyleIdx="3" presStyleCnt="4">
        <dgm:presLayoutVars>
          <dgm:chMax val="1"/>
          <dgm:bulletEnabled val="1"/>
        </dgm:presLayoutVars>
      </dgm:prSet>
      <dgm:spPr/>
      <dgm:t>
        <a:bodyPr/>
        <a:lstStyle/>
        <a:p>
          <a:endParaRPr lang="en-US"/>
        </a:p>
      </dgm:t>
    </dgm:pt>
    <dgm:pt modelId="{8608A3D4-CB31-3747-A66D-15BD6FA57FC8}" type="pres">
      <dgm:prSet presAssocID="{7A7CAA8C-6EE4-3B4C-B866-19042E1A6AAE}" presName="quadrantPlaceholder" presStyleCnt="0"/>
      <dgm:spPr/>
    </dgm:pt>
    <dgm:pt modelId="{3F6A2AC3-E052-F045-A44A-23D8227217B8}" type="pres">
      <dgm:prSet presAssocID="{7A7CAA8C-6EE4-3B4C-B866-19042E1A6AAE}" presName="center1" presStyleLbl="fgShp" presStyleIdx="0" presStyleCnt="2"/>
      <dgm:spPr/>
    </dgm:pt>
    <dgm:pt modelId="{72FD7C22-DC54-A044-8A53-8EA4E4EFE288}" type="pres">
      <dgm:prSet presAssocID="{7A7CAA8C-6EE4-3B4C-B866-19042E1A6AAE}" presName="center2" presStyleLbl="fgShp" presStyleIdx="1" presStyleCnt="2"/>
      <dgm:spPr/>
    </dgm:pt>
  </dgm:ptLst>
  <dgm:cxnLst>
    <dgm:cxn modelId="{D8E5FC9C-3349-C346-84AA-80A279BBF944}" type="presOf" srcId="{5F222C1E-76EA-B94C-BE2A-D27651C4D5B3}" destId="{97C4DE7F-0A79-3049-BE0B-45A2AF8CE723}" srcOrd="0" destOrd="0" presId="urn:microsoft.com/office/officeart/2005/8/layout/cycle4"/>
    <dgm:cxn modelId="{0CE7338A-D58B-C345-A9E2-2E9E98BB6659}" type="presOf" srcId="{FCFE058E-E616-E54B-96E3-5FD7F923F82F}" destId="{FB312C1F-4B45-2446-BE45-01EBFD798B9D}" srcOrd="0" destOrd="0" presId="urn:microsoft.com/office/officeart/2005/8/layout/cycle4"/>
    <dgm:cxn modelId="{40EDF5C1-240B-644C-BB8B-B42E17F77614}" srcId="{E113B912-D1EB-5148-AC62-F591B5F493FC}" destId="{5F222C1E-76EA-B94C-BE2A-D27651C4D5B3}" srcOrd="0" destOrd="0" parTransId="{A256A803-F993-8449-9BD3-A329AA8AE71F}" sibTransId="{EEA97954-4C9C-094E-BE51-5AFC84242825}"/>
    <dgm:cxn modelId="{342AEB81-0AFA-334C-8944-E42AE162E7D0}" type="presOf" srcId="{3C9DBD95-2ECC-0843-AA99-8609223B2F27}" destId="{DCD4D6F8-4C0E-4B4C-8560-CF0F59F52BB1}" srcOrd="0" destOrd="0" presId="urn:microsoft.com/office/officeart/2005/8/layout/cycle4"/>
    <dgm:cxn modelId="{5F42F6E3-5BAD-2D4B-9657-709FEC3F4970}" srcId="{7A7CAA8C-6EE4-3B4C-B866-19042E1A6AAE}" destId="{FCFE058E-E616-E54B-96E3-5FD7F923F82F}" srcOrd="2" destOrd="0" parTransId="{1981D9EE-2815-3E4A-A3A5-894DDD38C0C9}" sibTransId="{C41CC1DD-854D-1A46-9BE2-9503B7259693}"/>
    <dgm:cxn modelId="{29010483-8708-1D4C-9265-111BEFFD74FD}" type="presOf" srcId="{83ADE961-E6CC-984F-BB5B-3219FDEBC700}" destId="{1BE32420-5C27-4240-B055-EE0F6D477E27}" srcOrd="0" destOrd="0" presId="urn:microsoft.com/office/officeart/2005/8/layout/cycle4"/>
    <dgm:cxn modelId="{26B162EE-2327-1546-9C2D-C6ED030CB6A6}" type="presOf" srcId="{C4FD6A0C-7082-D94B-9B71-94FEFFDA9E12}" destId="{97C4DE7F-0A79-3049-BE0B-45A2AF8CE723}" srcOrd="0" destOrd="1" presId="urn:microsoft.com/office/officeart/2005/8/layout/cycle4"/>
    <dgm:cxn modelId="{CEAB4078-A9CE-BD41-B757-E20A15830588}" srcId="{7A7CAA8C-6EE4-3B4C-B866-19042E1A6AAE}" destId="{3C9DBD95-2ECC-0843-AA99-8609223B2F27}" srcOrd="3" destOrd="0" parTransId="{FA81C485-CDE5-8D4C-B2AA-BDC96F9D7A61}" sibTransId="{4BF3E81F-2260-6B4C-AAEB-2FACC49214D3}"/>
    <dgm:cxn modelId="{73331707-2ADF-D44A-AB52-BF358F7044C7}" type="presOf" srcId="{C4FD6A0C-7082-D94B-9B71-94FEFFDA9E12}" destId="{EFDC1E97-6F88-7245-A52A-9DC0431B246F}" srcOrd="1" destOrd="1" presId="urn:microsoft.com/office/officeart/2005/8/layout/cycle4"/>
    <dgm:cxn modelId="{F3E0C2D5-E425-E347-8847-E26BDF2D9423}" type="presOf" srcId="{5F222C1E-76EA-B94C-BE2A-D27651C4D5B3}" destId="{EFDC1E97-6F88-7245-A52A-9DC0431B246F}" srcOrd="1" destOrd="0" presId="urn:microsoft.com/office/officeart/2005/8/layout/cycle4"/>
    <dgm:cxn modelId="{B04071C6-28DD-CC40-9D7F-525E55F7ACAF}" srcId="{7A7CAA8C-6EE4-3B4C-B866-19042E1A6AAE}" destId="{E113B912-D1EB-5148-AC62-F591B5F493FC}" srcOrd="0" destOrd="0" parTransId="{F3A33342-5C07-AB46-8692-2796A1FB7121}" sibTransId="{3E13CC73-206C-1B48-8D2C-783CD83A107C}"/>
    <dgm:cxn modelId="{6D230ADA-B3E8-C44B-9294-85F4EC85AFDB}" srcId="{7A7CAA8C-6EE4-3B4C-B866-19042E1A6AAE}" destId="{83ADE961-E6CC-984F-BB5B-3219FDEBC700}" srcOrd="1" destOrd="0" parTransId="{DECDE58B-A748-D343-86B8-39FE52F8F58F}" sibTransId="{CBE8790A-5B21-544F-BC63-98CE8480ABD4}"/>
    <dgm:cxn modelId="{2A8724F7-C3F6-7E4A-9C8E-AE0ED61B5FB8}" type="presOf" srcId="{7A7CAA8C-6EE4-3B4C-B866-19042E1A6AAE}" destId="{E7ED2F5A-2006-AB44-98B9-79263B1004E9}" srcOrd="0" destOrd="0" presId="urn:microsoft.com/office/officeart/2005/8/layout/cycle4"/>
    <dgm:cxn modelId="{FD380D3B-FEC8-0D4F-A4AD-854EEE05D6EA}" type="presOf" srcId="{E113B912-D1EB-5148-AC62-F591B5F493FC}" destId="{EC6DCA68-6C85-6842-9BDA-D64920603758}" srcOrd="0" destOrd="0" presId="urn:microsoft.com/office/officeart/2005/8/layout/cycle4"/>
    <dgm:cxn modelId="{25431168-AFDE-1440-BFE7-2783F8EF6A72}" srcId="{E113B912-D1EB-5148-AC62-F591B5F493FC}" destId="{C4FD6A0C-7082-D94B-9B71-94FEFFDA9E12}" srcOrd="1" destOrd="0" parTransId="{D8F3A48C-E4CA-AB43-B0C4-2B746ED0A9BE}" sibTransId="{47F2FA88-402A-D244-8D5C-9AB409CD6BE5}"/>
    <dgm:cxn modelId="{39BEC37F-E5C9-3B4C-9331-52CBA455F5BA}" type="presParOf" srcId="{E7ED2F5A-2006-AB44-98B9-79263B1004E9}" destId="{E7EFA8E9-8DB9-A442-924C-6FF6E9596A2F}" srcOrd="0" destOrd="0" presId="urn:microsoft.com/office/officeart/2005/8/layout/cycle4"/>
    <dgm:cxn modelId="{73F77930-0036-F24A-8C51-F12E40202C12}" type="presParOf" srcId="{E7EFA8E9-8DB9-A442-924C-6FF6E9596A2F}" destId="{4C91C500-7D39-DC44-8F0D-3544BE46763A}" srcOrd="0" destOrd="0" presId="urn:microsoft.com/office/officeart/2005/8/layout/cycle4"/>
    <dgm:cxn modelId="{A952AD4D-0047-FB43-A67D-BCCCBB18CD0C}" type="presParOf" srcId="{4C91C500-7D39-DC44-8F0D-3544BE46763A}" destId="{97C4DE7F-0A79-3049-BE0B-45A2AF8CE723}" srcOrd="0" destOrd="0" presId="urn:microsoft.com/office/officeart/2005/8/layout/cycle4"/>
    <dgm:cxn modelId="{60146875-F404-3549-8E55-D3EEE5365BCB}" type="presParOf" srcId="{4C91C500-7D39-DC44-8F0D-3544BE46763A}" destId="{EFDC1E97-6F88-7245-A52A-9DC0431B246F}" srcOrd="1" destOrd="0" presId="urn:microsoft.com/office/officeart/2005/8/layout/cycle4"/>
    <dgm:cxn modelId="{46745057-72A1-9547-9849-E41E3B5B6075}" type="presParOf" srcId="{E7EFA8E9-8DB9-A442-924C-6FF6E9596A2F}" destId="{F5ABEE49-46EF-BD4F-8802-06C191884744}" srcOrd="1" destOrd="0" presId="urn:microsoft.com/office/officeart/2005/8/layout/cycle4"/>
    <dgm:cxn modelId="{7B78BD98-F657-E04C-9D65-E15E8EF653FC}" type="presParOf" srcId="{E7ED2F5A-2006-AB44-98B9-79263B1004E9}" destId="{3C607D11-97B4-EB47-8553-1FBFA9B8511F}" srcOrd="1" destOrd="0" presId="urn:microsoft.com/office/officeart/2005/8/layout/cycle4"/>
    <dgm:cxn modelId="{B41D0795-CC0D-5949-8D04-21022ADBF2B1}" type="presParOf" srcId="{3C607D11-97B4-EB47-8553-1FBFA9B8511F}" destId="{EC6DCA68-6C85-6842-9BDA-D64920603758}" srcOrd="0" destOrd="0" presId="urn:microsoft.com/office/officeart/2005/8/layout/cycle4"/>
    <dgm:cxn modelId="{6013ABF2-8C0E-2A46-8CC0-98F144053413}" type="presParOf" srcId="{3C607D11-97B4-EB47-8553-1FBFA9B8511F}" destId="{1BE32420-5C27-4240-B055-EE0F6D477E27}" srcOrd="1" destOrd="0" presId="urn:microsoft.com/office/officeart/2005/8/layout/cycle4"/>
    <dgm:cxn modelId="{368E2082-6120-5C47-8AF4-401DA1F9242E}" type="presParOf" srcId="{3C607D11-97B4-EB47-8553-1FBFA9B8511F}" destId="{FB312C1F-4B45-2446-BE45-01EBFD798B9D}" srcOrd="2" destOrd="0" presId="urn:microsoft.com/office/officeart/2005/8/layout/cycle4"/>
    <dgm:cxn modelId="{267A4DA9-4E67-1E45-9D3E-7301F11DBE0E}" type="presParOf" srcId="{3C607D11-97B4-EB47-8553-1FBFA9B8511F}" destId="{DCD4D6F8-4C0E-4B4C-8560-CF0F59F52BB1}" srcOrd="3" destOrd="0" presId="urn:microsoft.com/office/officeart/2005/8/layout/cycle4"/>
    <dgm:cxn modelId="{70B50CD5-AA2C-2E42-AA31-11E92D9870FC}" type="presParOf" srcId="{3C607D11-97B4-EB47-8553-1FBFA9B8511F}" destId="{8608A3D4-CB31-3747-A66D-15BD6FA57FC8}" srcOrd="4" destOrd="0" presId="urn:microsoft.com/office/officeart/2005/8/layout/cycle4"/>
    <dgm:cxn modelId="{D6EFA8FB-5442-8C45-853A-654BF2F21340}" type="presParOf" srcId="{E7ED2F5A-2006-AB44-98B9-79263B1004E9}" destId="{3F6A2AC3-E052-F045-A44A-23D8227217B8}" srcOrd="2" destOrd="0" presId="urn:microsoft.com/office/officeart/2005/8/layout/cycle4"/>
    <dgm:cxn modelId="{557DECFC-348D-4448-99FA-9FCEAE827895}" type="presParOf" srcId="{E7ED2F5A-2006-AB44-98B9-79263B1004E9}" destId="{72FD7C22-DC54-A044-8A53-8EA4E4EFE288}"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A2CA1-8B30-1744-8EB8-0CF9A99E9E13}">
      <dsp:nvSpPr>
        <dsp:cNvPr id="0" name=""/>
        <dsp:cNvSpPr/>
      </dsp:nvSpPr>
      <dsp:spPr>
        <a:xfrm>
          <a:off x="164754"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Admissions to our school</a:t>
          </a:r>
        </a:p>
      </dsp:txBody>
      <dsp:txXfrm>
        <a:off x="164754" y="1873"/>
        <a:ext cx="2194750" cy="1316850"/>
      </dsp:txXfrm>
    </dsp:sp>
    <dsp:sp modelId="{965D8C08-85D3-D44B-844C-AFCF85A45799}">
      <dsp:nvSpPr>
        <dsp:cNvPr id="0" name=""/>
        <dsp:cNvSpPr/>
      </dsp:nvSpPr>
      <dsp:spPr>
        <a:xfrm>
          <a:off x="2578980"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Accessibility of our school</a:t>
          </a:r>
        </a:p>
      </dsp:txBody>
      <dsp:txXfrm>
        <a:off x="2578980" y="1873"/>
        <a:ext cx="2194750" cy="1316850"/>
      </dsp:txXfrm>
    </dsp:sp>
    <dsp:sp modelId="{C889C9FA-9A7F-0E45-A265-02595AD00A04}">
      <dsp:nvSpPr>
        <dsp:cNvPr id="0" name=""/>
        <dsp:cNvSpPr/>
      </dsp:nvSpPr>
      <dsp:spPr>
        <a:xfrm>
          <a:off x="7379514" y="5929"/>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Types of special needs</a:t>
          </a:r>
        </a:p>
      </dsp:txBody>
      <dsp:txXfrm>
        <a:off x="7379514" y="5929"/>
        <a:ext cx="2194750" cy="1316850"/>
      </dsp:txXfrm>
    </dsp:sp>
    <dsp:sp modelId="{251F270D-ACFC-9D48-8482-E7CF15364650}">
      <dsp:nvSpPr>
        <dsp:cNvPr id="0" name=""/>
        <dsp:cNvSpPr/>
      </dsp:nvSpPr>
      <dsp:spPr>
        <a:xfrm>
          <a:off x="4940071" y="18781"/>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lumMod val="95000"/>
                  <a:lumOff val="5000"/>
                </a:schemeClr>
              </a:solidFill>
              <a:latin typeface="Chalkboard" panose="03050602040202020205" pitchFamily="66" charset="77"/>
            </a:rPr>
            <a:t>LAC children Pupil Premium</a:t>
          </a:r>
          <a:endParaRPr lang="en-US" sz="1400" b="1" kern="1200" dirty="0">
            <a:solidFill>
              <a:schemeClr val="tx1">
                <a:lumMod val="95000"/>
                <a:lumOff val="5000"/>
              </a:schemeClr>
            </a:solidFill>
            <a:latin typeface="Chalkboard" panose="03050602040202020205" pitchFamily="66" charset="77"/>
          </a:endParaRPr>
        </a:p>
      </dsp:txBody>
      <dsp:txXfrm>
        <a:off x="4940071" y="18781"/>
        <a:ext cx="2194750" cy="1316850"/>
      </dsp:txXfrm>
    </dsp:sp>
    <dsp:sp modelId="{E2ABB889-0B19-E34F-9732-82AF38262B31}">
      <dsp:nvSpPr>
        <dsp:cNvPr id="0" name=""/>
        <dsp:cNvSpPr/>
      </dsp:nvSpPr>
      <dsp:spPr>
        <a:xfrm>
          <a:off x="9821657"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Procedure for identification (step by step) </a:t>
          </a:r>
        </a:p>
      </dsp:txBody>
      <dsp:txXfrm>
        <a:off x="9821657" y="1873"/>
        <a:ext cx="2194750" cy="1316850"/>
      </dsp:txXfrm>
    </dsp:sp>
    <dsp:sp modelId="{C40B89A7-1C61-FD4E-A9EF-4E81BB41BB55}">
      <dsp:nvSpPr>
        <dsp:cNvPr id="0" name=""/>
        <dsp:cNvSpPr/>
      </dsp:nvSpPr>
      <dsp:spPr>
        <a:xfrm>
          <a:off x="164754" y="153819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What happens after we identify the children?</a:t>
          </a:r>
        </a:p>
      </dsp:txBody>
      <dsp:txXfrm>
        <a:off x="164754" y="1538198"/>
        <a:ext cx="2194750" cy="1316850"/>
      </dsp:txXfrm>
    </dsp:sp>
    <dsp:sp modelId="{D2683E87-BC98-EB4B-8E4B-BEC6A7A5D78E}">
      <dsp:nvSpPr>
        <dsp:cNvPr id="0" name=""/>
        <dsp:cNvSpPr/>
      </dsp:nvSpPr>
      <dsp:spPr>
        <a:xfrm>
          <a:off x="2578980" y="153819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Waves of interventions at Ingoldisthorpe</a:t>
          </a:r>
        </a:p>
      </dsp:txBody>
      <dsp:txXfrm>
        <a:off x="2578980" y="1538198"/>
        <a:ext cx="2194750" cy="1316850"/>
      </dsp:txXfrm>
    </dsp:sp>
    <dsp:sp modelId="{ADFDB6D6-3B20-E445-98C3-34C2EC1C79A5}">
      <dsp:nvSpPr>
        <dsp:cNvPr id="0" name=""/>
        <dsp:cNvSpPr/>
      </dsp:nvSpPr>
      <dsp:spPr>
        <a:xfrm>
          <a:off x="4993206" y="153819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Assess, Plan, Do, Review cycle</a:t>
          </a:r>
        </a:p>
      </dsp:txBody>
      <dsp:txXfrm>
        <a:off x="4993206" y="1538198"/>
        <a:ext cx="2194750" cy="1316850"/>
      </dsp:txXfrm>
    </dsp:sp>
    <dsp:sp modelId="{D993E6A0-6CAC-7E4E-B176-8F258E225455}">
      <dsp:nvSpPr>
        <dsp:cNvPr id="0" name=""/>
        <dsp:cNvSpPr/>
      </dsp:nvSpPr>
      <dsp:spPr>
        <a:xfrm>
          <a:off x="7407431" y="153819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Interventions for children with SEND</a:t>
          </a:r>
        </a:p>
      </dsp:txBody>
      <dsp:txXfrm>
        <a:off x="7407431" y="1538198"/>
        <a:ext cx="2194750" cy="1316850"/>
      </dsp:txXfrm>
    </dsp:sp>
    <dsp:sp modelId="{B2099019-CC11-434D-AAD3-ED85D5F46255}">
      <dsp:nvSpPr>
        <dsp:cNvPr id="0" name=""/>
        <dsp:cNvSpPr/>
      </dsp:nvSpPr>
      <dsp:spPr>
        <a:xfrm>
          <a:off x="9821657" y="153819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Cognition and learning needs</a:t>
          </a:r>
        </a:p>
      </dsp:txBody>
      <dsp:txXfrm>
        <a:off x="9821657" y="1538198"/>
        <a:ext cx="2194750" cy="1316850"/>
      </dsp:txXfrm>
    </dsp:sp>
    <dsp:sp modelId="{EC4E4AA9-115A-554E-828F-1BACFD270BD7}">
      <dsp:nvSpPr>
        <dsp:cNvPr id="0" name=""/>
        <dsp:cNvSpPr/>
      </dsp:nvSpPr>
      <dsp:spPr>
        <a:xfrm>
          <a:off x="2578980" y="307452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Social and emotional needs</a:t>
          </a:r>
        </a:p>
      </dsp:txBody>
      <dsp:txXfrm>
        <a:off x="2578980" y="3074524"/>
        <a:ext cx="2194750" cy="1316850"/>
      </dsp:txXfrm>
    </dsp:sp>
    <dsp:sp modelId="{5971A13C-BEEC-0F43-A1AF-6DF51259CF86}">
      <dsp:nvSpPr>
        <dsp:cNvPr id="0" name=""/>
        <dsp:cNvSpPr/>
      </dsp:nvSpPr>
      <dsp:spPr>
        <a:xfrm>
          <a:off x="4993206" y="307452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Communication and interaction needs</a:t>
          </a:r>
        </a:p>
      </dsp:txBody>
      <dsp:txXfrm>
        <a:off x="4993206" y="3074524"/>
        <a:ext cx="2194750" cy="1316850"/>
      </dsp:txXfrm>
    </dsp:sp>
    <dsp:sp modelId="{C5AC75F0-F2A9-BE4F-861F-514542CDD12F}">
      <dsp:nvSpPr>
        <dsp:cNvPr id="0" name=""/>
        <dsp:cNvSpPr/>
      </dsp:nvSpPr>
      <dsp:spPr>
        <a:xfrm>
          <a:off x="7407431" y="307452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Sensory and physical needs</a:t>
          </a:r>
        </a:p>
      </dsp:txBody>
      <dsp:txXfrm>
        <a:off x="7407431" y="3074524"/>
        <a:ext cx="2194750" cy="1316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4DE7F-0A79-3049-BE0B-45A2AF8CE723}">
      <dsp:nvSpPr>
        <dsp:cNvPr id="0" name=""/>
        <dsp:cNvSpPr/>
      </dsp:nvSpPr>
      <dsp:spPr>
        <a:xfrm>
          <a:off x="391719" y="153534"/>
          <a:ext cx="4182947" cy="20721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0" algn="l" defTabSz="533400">
            <a:lnSpc>
              <a:spcPct val="90000"/>
            </a:lnSpc>
            <a:spcBef>
              <a:spcPct val="0"/>
            </a:spcBef>
            <a:spcAft>
              <a:spcPct val="15000"/>
            </a:spcAft>
            <a:buChar char="••"/>
            <a:tabLst>
              <a:tab pos="800100" algn="l"/>
            </a:tabLst>
          </a:pPr>
          <a:endParaRPr lang="en-GB" sz="1200" b="0" kern="1200" dirty="0">
            <a:latin typeface="Tahoma" panose="020B0604030504040204" pitchFamily="34" charset="0"/>
            <a:ea typeface="Tahoma" panose="020B0604030504040204" pitchFamily="34" charset="0"/>
            <a:cs typeface="Tahoma" panose="020B0604030504040204" pitchFamily="34" charset="0"/>
          </a:endParaRPr>
        </a:p>
        <a:p>
          <a:pPr marL="285750" lvl="1" indent="-285750" algn="l" defTabSz="1600200">
            <a:lnSpc>
              <a:spcPct val="90000"/>
            </a:lnSpc>
            <a:spcBef>
              <a:spcPct val="0"/>
            </a:spcBef>
            <a:spcAft>
              <a:spcPct val="15000"/>
            </a:spcAft>
            <a:buChar char="••"/>
            <a:tabLst>
              <a:tab pos="800100" algn="l"/>
            </a:tabLst>
          </a:pPr>
          <a:endParaRPr lang="en-GB" sz="3600" b="0" kern="1200" dirty="0">
            <a:latin typeface="Tahoma" panose="020B0604030504040204" pitchFamily="34" charset="0"/>
            <a:ea typeface="Tahoma" panose="020B0604030504040204" pitchFamily="34" charset="0"/>
            <a:cs typeface="Tahoma" panose="020B0604030504040204" pitchFamily="34" charset="0"/>
          </a:endParaRPr>
        </a:p>
      </dsp:txBody>
      <dsp:txXfrm>
        <a:off x="437238" y="199053"/>
        <a:ext cx="2837025" cy="1463109"/>
      </dsp:txXfrm>
    </dsp:sp>
    <dsp:sp modelId="{EC6DCA68-6C85-6842-9BDA-D64920603758}">
      <dsp:nvSpPr>
        <dsp:cNvPr id="0" name=""/>
        <dsp:cNvSpPr/>
      </dsp:nvSpPr>
      <dsp:spPr>
        <a:xfrm>
          <a:off x="3834073" y="338187"/>
          <a:ext cx="2016338" cy="2016338"/>
        </a:xfrm>
        <a:prstGeom prst="pieWedg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rPr>
            <a:t>Assess</a:t>
          </a:r>
        </a:p>
      </dsp:txBody>
      <dsp:txXfrm>
        <a:off x="4424645" y="928759"/>
        <a:ext cx="1425766" cy="1425766"/>
      </dsp:txXfrm>
    </dsp:sp>
    <dsp:sp modelId="{1BE32420-5C27-4240-B055-EE0F6D477E27}">
      <dsp:nvSpPr>
        <dsp:cNvPr id="0" name=""/>
        <dsp:cNvSpPr/>
      </dsp:nvSpPr>
      <dsp:spPr>
        <a:xfrm rot="5400000">
          <a:off x="5924471" y="337643"/>
          <a:ext cx="2016338" cy="2016338"/>
        </a:xfrm>
        <a:prstGeom prst="pieWedg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b="1" kern="1200" dirty="0"/>
            <a:t>Plan</a:t>
          </a:r>
        </a:p>
      </dsp:txBody>
      <dsp:txXfrm rot="-5400000">
        <a:off x="5924471" y="928215"/>
        <a:ext cx="1425766" cy="1425766"/>
      </dsp:txXfrm>
    </dsp:sp>
    <dsp:sp modelId="{FB312C1F-4B45-2446-BE45-01EBFD798B9D}">
      <dsp:nvSpPr>
        <dsp:cNvPr id="0" name=""/>
        <dsp:cNvSpPr/>
      </dsp:nvSpPr>
      <dsp:spPr>
        <a:xfrm rot="10800000">
          <a:off x="5943546" y="2447660"/>
          <a:ext cx="2016338" cy="2016338"/>
        </a:xfrm>
        <a:prstGeom prst="pieWedg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b="1" kern="1200" dirty="0"/>
            <a:t>Do</a:t>
          </a:r>
        </a:p>
      </dsp:txBody>
      <dsp:txXfrm rot="10800000">
        <a:off x="5943546" y="2447660"/>
        <a:ext cx="1425766" cy="1425766"/>
      </dsp:txXfrm>
    </dsp:sp>
    <dsp:sp modelId="{DCD4D6F8-4C0E-4B4C-8560-CF0F59F52BB1}">
      <dsp:nvSpPr>
        <dsp:cNvPr id="0" name=""/>
        <dsp:cNvSpPr/>
      </dsp:nvSpPr>
      <dsp:spPr>
        <a:xfrm rot="16200000">
          <a:off x="3834073" y="2447660"/>
          <a:ext cx="2016338" cy="2016338"/>
        </a:xfrm>
        <a:prstGeom prst="pieWedg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rPr>
            <a:t>Review</a:t>
          </a:r>
        </a:p>
      </dsp:txBody>
      <dsp:txXfrm rot="5400000">
        <a:off x="4424645" y="2447660"/>
        <a:ext cx="1425766" cy="1425766"/>
      </dsp:txXfrm>
    </dsp:sp>
    <dsp:sp modelId="{3F6A2AC3-E052-F045-A44A-23D8227217B8}">
      <dsp:nvSpPr>
        <dsp:cNvPr id="0" name=""/>
        <dsp:cNvSpPr/>
      </dsp:nvSpPr>
      <dsp:spPr>
        <a:xfrm>
          <a:off x="5548893" y="1981993"/>
          <a:ext cx="696172" cy="60536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D7C22-DC54-A044-8A53-8EA4E4EFE288}">
      <dsp:nvSpPr>
        <dsp:cNvPr id="0" name=""/>
        <dsp:cNvSpPr/>
      </dsp:nvSpPr>
      <dsp:spPr>
        <a:xfrm rot="10800000">
          <a:off x="5548893" y="2214826"/>
          <a:ext cx="696172" cy="60536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0320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101636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59170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0746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1000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2045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5663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805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05899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17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9/7/2021</a:t>
            </a:fld>
            <a:endParaRPr lang="en-US" dirty="0"/>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779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1000">
              <a:srgbClr val="82CA93"/>
            </a:gs>
            <a:gs pos="61000">
              <a:srgbClr val="82CA93"/>
            </a:gs>
            <a:gs pos="41000">
              <a:schemeClr val="accent1">
                <a:lumMod val="45000"/>
                <a:lumOff val="55000"/>
              </a:schemeClr>
            </a:gs>
            <a:gs pos="0">
              <a:schemeClr val="bg1">
                <a:lumMod val="95000"/>
              </a:schemeClr>
            </a:gs>
            <a:gs pos="95000">
              <a:srgbClr val="009777"/>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9/7/2021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0768941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9.sv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hyperlink" Target="https://ingoldisthorpeprimary.com/admissions" TargetMode="External"/><Relationship Id="rId7" Type="http://schemas.microsoft.com/office/2007/relationships/hdphoto" Target="../media/hdphoto1.wdp"/><Relationship Id="rId2" Type="http://schemas.openxmlformats.org/officeDocument/2006/relationships/hyperlink" Target="https://www.norfolk.gov.uk/education-and-learning/schools/school-admissions"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s://www.ingoldisthorpeprimary.com/pupil-premium" TargetMode="Externa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295D-12FE-BF4E-B57B-F9F61CBEE956}"/>
              </a:ext>
            </a:extLst>
          </p:cNvPr>
          <p:cNvSpPr>
            <a:spLocks noGrp="1"/>
          </p:cNvSpPr>
          <p:nvPr>
            <p:ph type="ctrTitle"/>
          </p:nvPr>
        </p:nvSpPr>
        <p:spPr>
          <a:xfrm>
            <a:off x="4120885" y="-1008567"/>
            <a:ext cx="7981497" cy="3566160"/>
          </a:xfrm>
        </p:spPr>
        <p:txBody>
          <a:bodyPr anchor="b">
            <a:noAutofit/>
          </a:bodyPr>
          <a:lstStyle/>
          <a:p>
            <a:pPr algn="ctr"/>
            <a:r>
              <a:rPr lang="en-US" sz="4400" dirty="0">
                <a:latin typeface="Cooper Black" panose="0208090404030B020404" pitchFamily="18" charset="0"/>
              </a:rPr>
              <a:t>Welcome to Ingoldisthorpe </a:t>
            </a:r>
            <a:br>
              <a:rPr lang="en-US" sz="4400" dirty="0">
                <a:latin typeface="Cooper Black" panose="0208090404030B020404" pitchFamily="18" charset="0"/>
              </a:rPr>
            </a:br>
            <a:r>
              <a:rPr lang="en-US" sz="4400" dirty="0">
                <a:latin typeface="Cooper Black" panose="0208090404030B020404" pitchFamily="18" charset="0"/>
              </a:rPr>
              <a:t>C of E VA  Primary School SEN information report</a:t>
            </a:r>
          </a:p>
        </p:txBody>
      </p:sp>
      <p:pic>
        <p:nvPicPr>
          <p:cNvPr id="8" name="Picture 7">
            <a:extLst>
              <a:ext uri="{FF2B5EF4-FFF2-40B4-BE49-F238E27FC236}">
                <a16:creationId xmlns:a16="http://schemas.microsoft.com/office/drawing/2014/main" id="{17D606F0-8E60-2A47-8601-7B1A39154F5A}"/>
              </a:ext>
            </a:extLst>
          </p:cNvPr>
          <p:cNvPicPr>
            <a:picLocks noChangeAspect="1"/>
          </p:cNvPicPr>
          <p:nvPr/>
        </p:nvPicPr>
        <p:blipFill rotWithShape="1">
          <a:blip r:embed="rId2"/>
          <a:srcRect l="5950" b="2079"/>
          <a:stretch/>
        </p:blipFill>
        <p:spPr>
          <a:xfrm>
            <a:off x="0" y="0"/>
            <a:ext cx="4380595"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8">
            <a:extLst>
              <a:ext uri="{FF2B5EF4-FFF2-40B4-BE49-F238E27FC236}">
                <a16:creationId xmlns:a16="http://schemas.microsoft.com/office/drawing/2014/main" id="{359B4775-FE88-4042-B14D-7B0A5DC10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850" y="2998153"/>
            <a:ext cx="5188674" cy="3530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3" name="Picture 12">
            <a:extLst>
              <a:ext uri="{FF2B5EF4-FFF2-40B4-BE49-F238E27FC236}">
                <a16:creationId xmlns:a16="http://schemas.microsoft.com/office/drawing/2014/main" id="{BAC19C34-64A6-594F-9D19-CD2744D770C0}"/>
              </a:ext>
            </a:extLst>
          </p:cNvPr>
          <p:cNvPicPr>
            <a:picLocks noChangeAspect="1"/>
          </p:cNvPicPr>
          <p:nvPr/>
        </p:nvPicPr>
        <p:blipFill rotWithShape="1">
          <a:blip r:embed="rId4"/>
          <a:srcRect l="15921" t="72381" r="11509" b="1013"/>
          <a:stretch/>
        </p:blipFill>
        <p:spPr>
          <a:xfrm>
            <a:off x="7247303" y="4931728"/>
            <a:ext cx="4855079" cy="513538"/>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4" name="Oval 7">
            <a:extLst>
              <a:ext uri="{FF2B5EF4-FFF2-40B4-BE49-F238E27FC236}">
                <a16:creationId xmlns:a16="http://schemas.microsoft.com/office/drawing/2014/main" id="{5BD7A647-5321-CC49-8994-BE1C263F8122}"/>
              </a:ext>
            </a:extLst>
          </p:cNvPr>
          <p:cNvSpPr>
            <a:spLocks noChangeArrowheads="1"/>
          </p:cNvSpPr>
          <p:nvPr/>
        </p:nvSpPr>
        <p:spPr bwMode="auto">
          <a:xfrm>
            <a:off x="9303117" y="5039678"/>
            <a:ext cx="576262" cy="53975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cxnSp>
        <p:nvCxnSpPr>
          <p:cNvPr id="15" name="Straight Arrow Connector 9">
            <a:extLst>
              <a:ext uri="{FF2B5EF4-FFF2-40B4-BE49-F238E27FC236}">
                <a16:creationId xmlns:a16="http://schemas.microsoft.com/office/drawing/2014/main" id="{CAF734C6-B5C7-6549-8283-0C367715912D}"/>
              </a:ext>
            </a:extLst>
          </p:cNvPr>
          <p:cNvCxnSpPr>
            <a:cxnSpLocks noChangeShapeType="1"/>
            <a:stCxn id="17" idx="7"/>
          </p:cNvCxnSpPr>
          <p:nvPr/>
        </p:nvCxnSpPr>
        <p:spPr bwMode="auto">
          <a:xfrm flipV="1">
            <a:off x="8943346" y="5687378"/>
            <a:ext cx="520093" cy="68174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Oval 12">
            <a:extLst>
              <a:ext uri="{FF2B5EF4-FFF2-40B4-BE49-F238E27FC236}">
                <a16:creationId xmlns:a16="http://schemas.microsoft.com/office/drawing/2014/main" id="{073DD7D3-EFC2-5D42-A9DF-784140CD91FA}"/>
              </a:ext>
            </a:extLst>
          </p:cNvPr>
          <p:cNvSpPr>
            <a:spLocks noChangeArrowheads="1"/>
          </p:cNvSpPr>
          <p:nvPr/>
        </p:nvSpPr>
        <p:spPr bwMode="auto">
          <a:xfrm>
            <a:off x="8642532" y="6314490"/>
            <a:ext cx="352425" cy="373062"/>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cxnSp>
        <p:nvCxnSpPr>
          <p:cNvPr id="19" name="Straight Arrow Connector 15">
            <a:extLst>
              <a:ext uri="{FF2B5EF4-FFF2-40B4-BE49-F238E27FC236}">
                <a16:creationId xmlns:a16="http://schemas.microsoft.com/office/drawing/2014/main" id="{98A0981F-B73E-8644-B214-4FB884802D9C}"/>
              </a:ext>
            </a:extLst>
          </p:cNvPr>
          <p:cNvCxnSpPr>
            <a:cxnSpLocks noChangeShapeType="1"/>
          </p:cNvCxnSpPr>
          <p:nvPr/>
        </p:nvCxnSpPr>
        <p:spPr bwMode="auto">
          <a:xfrm flipH="1">
            <a:off x="9656451" y="4409267"/>
            <a:ext cx="383895" cy="77408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4">
            <a:extLst>
              <a:ext uri="{FF2B5EF4-FFF2-40B4-BE49-F238E27FC236}">
                <a16:creationId xmlns:a16="http://schemas.microsoft.com/office/drawing/2014/main" id="{62409E2C-364C-A647-A2BD-6A95DB7F7CB2}"/>
              </a:ext>
            </a:extLst>
          </p:cNvPr>
          <p:cNvSpPr txBox="1">
            <a:spLocks noChangeArrowheads="1"/>
          </p:cNvSpPr>
          <p:nvPr/>
        </p:nvSpPr>
        <p:spPr bwMode="auto">
          <a:xfrm>
            <a:off x="9755524" y="2665543"/>
            <a:ext cx="228350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dirty="0">
                <a:latin typeface="Tahoma" panose="020B0604030504040204" pitchFamily="34" charset="0"/>
                <a:cs typeface="Tahoma" panose="020B0604030504040204" pitchFamily="34" charset="0"/>
              </a:rPr>
              <a:t>To best use this presentation please hit the small button on the bottom right-hand side of the window; it will take over your full screen and you can navigate using the arrow keys or swiping left and right. There are also links to get you to the correct information and return to the contents page.</a:t>
            </a:r>
          </a:p>
        </p:txBody>
      </p:sp>
    </p:spTree>
    <p:extLst>
      <p:ext uri="{BB962C8B-B14F-4D97-AF65-F5344CB8AC3E}">
        <p14:creationId xmlns:p14="http://schemas.microsoft.com/office/powerpoint/2010/main" val="1031421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9D79-6148-484C-9327-212ACD08EA6F}"/>
              </a:ext>
            </a:extLst>
          </p:cNvPr>
          <p:cNvSpPr>
            <a:spLocks noGrp="1"/>
          </p:cNvSpPr>
          <p:nvPr>
            <p:ph type="title"/>
          </p:nvPr>
        </p:nvSpPr>
        <p:spPr>
          <a:xfrm>
            <a:off x="721242" y="181188"/>
            <a:ext cx="9238488" cy="1325563"/>
          </a:xfrm>
        </p:spPr>
        <p:txBody>
          <a:bodyPr>
            <a:normAutofit fontScale="90000"/>
          </a:bodyPr>
          <a:lstStyle/>
          <a:p>
            <a:pPr algn="ctr"/>
            <a:r>
              <a:rPr lang="en-US" dirty="0">
                <a:latin typeface="Cooper Black" panose="0208090404030B020404" pitchFamily="18" charset="0"/>
              </a:rPr>
              <a:t>What happens after a child is identified with a SEND?</a:t>
            </a:r>
          </a:p>
        </p:txBody>
      </p:sp>
      <p:sp>
        <p:nvSpPr>
          <p:cNvPr id="3" name="Content Placeholder 2">
            <a:extLst>
              <a:ext uri="{FF2B5EF4-FFF2-40B4-BE49-F238E27FC236}">
                <a16:creationId xmlns:a16="http://schemas.microsoft.com/office/drawing/2014/main" id="{321C3460-1CEB-F74F-AF16-DB3DF7A628A1}"/>
              </a:ext>
            </a:extLst>
          </p:cNvPr>
          <p:cNvSpPr>
            <a:spLocks noGrp="1"/>
          </p:cNvSpPr>
          <p:nvPr>
            <p:ph idx="1"/>
          </p:nvPr>
        </p:nvSpPr>
        <p:spPr>
          <a:xfrm>
            <a:off x="0" y="1929384"/>
            <a:ext cx="11686032" cy="4251960"/>
          </a:xfrm>
        </p:spPr>
        <p:txBody>
          <a:bodyPr>
            <a:normAutofit/>
          </a:bodyPr>
          <a:lstStyle/>
          <a:p>
            <a:pPr marL="0" indent="0" algn="ctr">
              <a:lnSpc>
                <a:spcPct val="90000"/>
              </a:lnSpc>
              <a:buNone/>
              <a:defRPr/>
            </a:pPr>
            <a:r>
              <a:rPr lang="en-GB" altLang="en-US" sz="1500" dirty="0">
                <a:latin typeface="Tahoma" panose="020B0604030504040204" pitchFamily="34" charset="0"/>
                <a:ea typeface="Tahoma" panose="020B0604030504040204" pitchFamily="34" charset="0"/>
                <a:cs typeface="Tahoma" panose="020B0604030504040204" pitchFamily="34" charset="0"/>
              </a:rPr>
              <a:t>Some of our pupils may require additional support so that they can access the curriculum and make progress at their own level They may have an SEND, if despite quality first teaching, they are still finding it difficult to maintain the pace of their peers or are failing to match their previous rates of progress.  We aim to help them close any gaps in their learning by introducing adapted learning, interventions, programmes and support into their daily education. </a:t>
            </a:r>
          </a:p>
          <a:p>
            <a:pPr marL="0" indent="0" algn="ctr">
              <a:lnSpc>
                <a:spcPct val="90000"/>
              </a:lnSpc>
              <a:buNone/>
              <a:defRPr/>
            </a:pPr>
            <a:endParaRPr lang="en-GB" altLang="en-US" sz="2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90000"/>
              </a:lnSpc>
              <a:buNone/>
              <a:defRPr/>
            </a:pPr>
            <a:r>
              <a:rPr lang="en-GB" altLang="en-US" sz="1500" dirty="0">
                <a:latin typeface="Tahoma" panose="020B0604030504040204" pitchFamily="34" charset="0"/>
                <a:ea typeface="Tahoma" panose="020B0604030504040204" pitchFamily="34" charset="0"/>
                <a:cs typeface="Tahoma" panose="020B0604030504040204" pitchFamily="34" charset="0"/>
              </a:rPr>
              <a:t>If a learner is identified as having SEND, we will work closely with the pupil and their parents to provide provision that is ‘additional to or different from’ the normal differentiated curriculum, intended to overcome the barrier to their learning. At this point, with the support of the </a:t>
            </a:r>
            <a:r>
              <a:rPr lang="en-GB" altLang="en-US" sz="1500" dirty="0" smtClean="0">
                <a:latin typeface="Tahoma" panose="020B0604030504040204" pitchFamily="34" charset="0"/>
                <a:ea typeface="Tahoma" panose="020B0604030504040204" pitchFamily="34" charset="0"/>
                <a:cs typeface="Tahoma" panose="020B0604030504040204" pitchFamily="34" charset="0"/>
              </a:rPr>
              <a:t>parents/carers</a:t>
            </a:r>
            <a:r>
              <a:rPr lang="en-GB" altLang="en-US" sz="1500" dirty="0">
                <a:latin typeface="Tahoma" panose="020B0604030504040204" pitchFamily="34" charset="0"/>
                <a:ea typeface="Tahoma" panose="020B0604030504040204" pitchFamily="34" charset="0"/>
                <a:cs typeface="Tahoma" panose="020B0604030504040204" pitchFamily="34" charset="0"/>
              </a:rPr>
              <a:t>, the child would be added to the schools SEN register.</a:t>
            </a:r>
          </a:p>
          <a:p>
            <a:pPr marL="0" indent="0" algn="ctr">
              <a:lnSpc>
                <a:spcPct val="90000"/>
              </a:lnSpc>
              <a:buNone/>
              <a:defRPr/>
            </a:pPr>
            <a:endParaRPr lang="en-GB" sz="15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90000"/>
              </a:lnSpc>
              <a:buNone/>
              <a:defRPr/>
            </a:pPr>
            <a:endParaRPr lang="en-US" sz="1500" dirty="0">
              <a:latin typeface="Tahoma" panose="020B0604030504040204" pitchFamily="34" charset="0"/>
              <a:ea typeface="Tahoma" panose="020B0604030504040204" pitchFamily="34" charset="0"/>
              <a:cs typeface="Tahoma" panose="020B0604030504040204" pitchFamily="34" charset="0"/>
            </a:endParaRPr>
          </a:p>
          <a:p>
            <a:endParaRPr lang="en-US" sz="15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06083881-8D08-4D47-ADEB-F04B56AFE92D}"/>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9F10066C-008A-2C4F-8C7E-2093FD18EB5A}"/>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1593C5EB-F856-0047-ACDA-E9F3B1E68C8B}"/>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A9A8DCAA-4A6E-B947-BF53-76CCCEA32570}"/>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8" name="Content Placeholder 2">
            <a:extLst>
              <a:ext uri="{FF2B5EF4-FFF2-40B4-BE49-F238E27FC236}">
                <a16:creationId xmlns:a16="http://schemas.microsoft.com/office/drawing/2014/main" id="{FEED3165-E9D8-9545-A4EC-49DD577ED68F}"/>
              </a:ext>
            </a:extLst>
          </p:cNvPr>
          <p:cNvSpPr txBox="1">
            <a:spLocks/>
          </p:cNvSpPr>
          <p:nvPr/>
        </p:nvSpPr>
        <p:spPr bwMode="auto">
          <a:xfrm>
            <a:off x="0" y="3833812"/>
            <a:ext cx="1014303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Once a child has been identified, the teachers, parents and child will put together a plan of action to support and hopefully improve learning. The child, teachers and parents would set targets for the child’s progress, making sure they are manageable goals which can be measured, achieved and assessed at the next </a:t>
            </a:r>
            <a:r>
              <a:rPr lang="en-GB" altLang="en-US" sz="1500" dirty="0" smtClean="0">
                <a:latin typeface="Tahoma" panose="020B0604030504040204" pitchFamily="34" charset="0"/>
                <a:cs typeface="Tahoma" panose="020B0604030504040204" pitchFamily="34" charset="0"/>
              </a:rPr>
              <a:t>update meeting. </a:t>
            </a:r>
            <a:endParaRPr lang="en-GB" altLang="en-US" sz="1500" dirty="0">
              <a:latin typeface="Tahoma" panose="020B0604030504040204" pitchFamily="34" charset="0"/>
              <a:cs typeface="Tahoma" panose="020B0604030504040204" pitchFamily="34" charset="0"/>
            </a:endParaRPr>
          </a:p>
          <a:p>
            <a:pPr marL="0" indent="0" algn="ctr" eaLnBrk="1" hangingPunct="1">
              <a:lnSpc>
                <a:spcPct val="90000"/>
              </a:lnSpc>
              <a:buNone/>
            </a:pPr>
            <a:endParaRPr lang="en-GB" altLang="en-US" sz="1500" dirty="0">
              <a:latin typeface="Tahoma" panose="020B0604030504040204" pitchFamily="34" charset="0"/>
              <a:cs typeface="Tahoma" panose="020B0604030504040204" pitchFamily="34" charset="0"/>
            </a:endParaRP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The interventions would be planned and assessed for a baseline and then continue for a minimum of 6 weeks.</a:t>
            </a: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 </a:t>
            </a: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After 6 weeks or a half term the interventions can be assessed for effectiveness and evaluated. This is called the assess, plan, do, review cycle which we follow in school to help all our learners. </a:t>
            </a:r>
          </a:p>
          <a:p>
            <a:pPr marL="0" indent="0" algn="ctr" eaLnBrk="1" hangingPunct="1">
              <a:lnSpc>
                <a:spcPct val="90000"/>
              </a:lnSpc>
              <a:buNone/>
            </a:pPr>
            <a:endParaRPr lang="en-GB" altLang="en-US" sz="1500" dirty="0">
              <a:latin typeface="Tahoma" panose="020B0604030504040204" pitchFamily="34" charset="0"/>
              <a:cs typeface="Tahoma" panose="020B0604030504040204" pitchFamily="34" charset="0"/>
            </a:endParaRP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Parents will be in communication with the teachers and updated of progress or difficulties along the way. Once the assessment of the interventions have taken place, a meeting can be held to discuss the next steps for the child. On many occasions, interventions continue to enable sustained progress to be made.  </a:t>
            </a:r>
          </a:p>
          <a:p>
            <a:pPr algn="ctr"/>
            <a:endParaRPr lang="en-US" altLang="en-US" sz="1500" dirty="0"/>
          </a:p>
        </p:txBody>
      </p:sp>
      <p:pic>
        <p:nvPicPr>
          <p:cNvPr id="15362" name="Picture 2" descr="Cycle Of Assess, Plan, Do, Review - Special Educational Needs Coordinator -  Free Transparent PNG Clipart Images Download">
            <a:hlinkClick r:id="" action="ppaction://hlinkshowjump?jump=nextslide"/>
            <a:extLst>
              <a:ext uri="{FF2B5EF4-FFF2-40B4-BE49-F238E27FC236}">
                <a16:creationId xmlns:a16="http://schemas.microsoft.com/office/drawing/2014/main" id="{753AAB0D-1DA4-2D47-8585-3BCB4AA61D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4246" y="3465941"/>
            <a:ext cx="3628165" cy="26588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E190746-8146-074C-9B1E-560B9EC1CA1D}"/>
              </a:ext>
            </a:extLst>
          </p:cNvPr>
          <p:cNvSpPr/>
          <p:nvPr/>
        </p:nvSpPr>
        <p:spPr>
          <a:xfrm>
            <a:off x="10249786" y="5609942"/>
            <a:ext cx="1714294" cy="1323439"/>
          </a:xfrm>
          <a:prstGeom prst="rect">
            <a:avLst/>
          </a:prstGeom>
          <a:noFill/>
        </p:spPr>
        <p:txBody>
          <a:bodyPr wrap="square" lIns="91440" tIns="45720" rIns="91440" bIns="45720">
            <a:spAutoFit/>
          </a:bodyPr>
          <a:lstStyle/>
          <a:p>
            <a:pPr algn="ctr"/>
            <a:r>
              <a:rPr lang="en-GB" sz="2000" b="1" cap="none" spc="0" dirty="0">
                <a:ln w="0"/>
                <a:solidFill>
                  <a:schemeClr val="tx1">
                    <a:lumMod val="95000"/>
                    <a:lumOff val="5000"/>
                  </a:schemeClr>
                </a:solidFill>
                <a:effectLst>
                  <a:outerShdw blurRad="38100" dist="19050" dir="2700000" algn="tl" rotWithShape="0">
                    <a:schemeClr val="dk1">
                      <a:alpha val="40000"/>
                    </a:schemeClr>
                  </a:outerShdw>
                </a:effectLst>
                <a:hlinkClick r:id="" action="ppaction://hlinkshowjump?jump=nextslide">
                  <a:extLst>
                    <a:ext uri="{A12FA001-AC4F-418D-AE19-62706E023703}">
                      <ahyp:hlinkClr xmlns="" xmlns:ahyp="http://schemas.microsoft.com/office/drawing/2018/hyperlinkcolor" val="tx"/>
                    </a:ext>
                  </a:extLst>
                </a:hlinkClick>
              </a:rPr>
              <a:t>What is assess, plan, do, review?</a:t>
            </a:r>
            <a:endParaRPr lang="en-GB" sz="2000" b="1" cap="none" spc="0" dirty="0">
              <a:ln w="0"/>
              <a:solidFill>
                <a:schemeClr val="tx1">
                  <a:lumMod val="95000"/>
                  <a:lumOff val="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65891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7873-5CFD-2849-BC94-2A4C3D098390}"/>
              </a:ext>
            </a:extLst>
          </p:cNvPr>
          <p:cNvSpPr>
            <a:spLocks noGrp="1"/>
          </p:cNvSpPr>
          <p:nvPr>
            <p:ph type="title"/>
          </p:nvPr>
        </p:nvSpPr>
        <p:spPr/>
        <p:txBody>
          <a:bodyPr/>
          <a:lstStyle/>
          <a:p>
            <a:r>
              <a:rPr lang="en-GB" dirty="0">
                <a:latin typeface="Cooper Black" panose="0208090404030B020404" pitchFamily="18" charset="0"/>
              </a:rPr>
              <a:t>Waves of intervention</a:t>
            </a:r>
          </a:p>
        </p:txBody>
      </p:sp>
      <p:sp>
        <p:nvSpPr>
          <p:cNvPr id="3" name="Content Placeholder 2">
            <a:extLst>
              <a:ext uri="{FF2B5EF4-FFF2-40B4-BE49-F238E27FC236}">
                <a16:creationId xmlns:a16="http://schemas.microsoft.com/office/drawing/2014/main" id="{288F7756-E81C-BD45-BDDE-5E53E3044EAB}"/>
              </a:ext>
            </a:extLst>
          </p:cNvPr>
          <p:cNvSpPr>
            <a:spLocks noGrp="1"/>
          </p:cNvSpPr>
          <p:nvPr>
            <p:ph idx="1"/>
          </p:nvPr>
        </p:nvSpPr>
        <p:spPr>
          <a:xfrm>
            <a:off x="5088353" y="1924155"/>
            <a:ext cx="7103647" cy="4750815"/>
          </a:xfrm>
        </p:spPr>
        <p:txBody>
          <a:bodyPr>
            <a:normAutofit/>
          </a:bodyPr>
          <a:lstStyle/>
          <a:p>
            <a:pPr marL="0" indent="0" algn="ctr">
              <a:buNone/>
            </a:pPr>
            <a:r>
              <a:rPr lang="en-GB" sz="1800" b="1" u="sng" dirty="0">
                <a:latin typeface="Arial Rounded MT Bold" panose="020F0704030504030204" pitchFamily="34" charset="0"/>
              </a:rPr>
              <a:t>Wave 3 &gt; 1:1 individualised sessions</a:t>
            </a:r>
          </a:p>
          <a:p>
            <a:pPr marL="254000" indent="-254000" algn="ctr">
              <a:buNone/>
            </a:pPr>
            <a:r>
              <a:rPr lang="en-GB" sz="1800" dirty="0">
                <a:latin typeface="Arial Rounded MT Bold" panose="020F0704030504030204" pitchFamily="34" charset="0"/>
              </a:rPr>
              <a:t>   This type of intervention has a high impact level and is used to ensure high quality personalised learning to bridge the gap in learning and raise attainment.  </a:t>
            </a:r>
          </a:p>
          <a:p>
            <a:pPr marL="0" indent="0" algn="ctr">
              <a:buNone/>
            </a:pPr>
            <a:r>
              <a:rPr lang="en-GB" sz="1800" b="1" u="sng" dirty="0">
                <a:latin typeface="Arial Rounded MT Bold" panose="020F0704030504030204" pitchFamily="34" charset="0"/>
              </a:rPr>
              <a:t>Wave 2 &gt; Small group work</a:t>
            </a:r>
          </a:p>
          <a:p>
            <a:pPr marL="254000" indent="-254000" algn="ctr">
              <a:buNone/>
            </a:pPr>
            <a:r>
              <a:rPr lang="en-GB" sz="1800" dirty="0">
                <a:latin typeface="Arial Rounded MT Bold" panose="020F0704030504030204" pitchFamily="34" charset="0"/>
              </a:rPr>
              <a:t>   This type of intervention involves small targeted sessions in small groups to help boost learning in a specific area. The children can be grouped in social groups, academic groups or in mixed ability depending on the activities. </a:t>
            </a:r>
          </a:p>
          <a:p>
            <a:pPr marL="0" indent="0" algn="ctr">
              <a:buNone/>
            </a:pPr>
            <a:r>
              <a:rPr lang="en-GB" sz="1800" b="1" u="sng" dirty="0">
                <a:latin typeface="Arial Rounded MT Bold" panose="020F0704030504030204" pitchFamily="34" charset="0"/>
              </a:rPr>
              <a:t>Wave 1 &gt; Quality first teaching</a:t>
            </a:r>
          </a:p>
          <a:p>
            <a:pPr marL="254000" indent="-254000" algn="ctr">
              <a:buNone/>
            </a:pPr>
            <a:r>
              <a:rPr lang="en-GB" sz="1800" dirty="0">
                <a:latin typeface="Arial Rounded MT Bold" panose="020F0704030504030204" pitchFamily="34" charset="0"/>
              </a:rPr>
              <a:t>         This type of intervention is completed in class, by the teacher and by differentiation and adaptations in the classroom. </a:t>
            </a:r>
          </a:p>
          <a:p>
            <a:pPr marL="254000" indent="-254000" algn="ctr">
              <a:buNone/>
            </a:pPr>
            <a:endParaRPr lang="en-GB" sz="1800" dirty="0">
              <a:latin typeface="Arial Rounded MT Bold" panose="020F0704030504030204" pitchFamily="34" charset="0"/>
            </a:endParaRPr>
          </a:p>
        </p:txBody>
      </p:sp>
      <p:grpSp>
        <p:nvGrpSpPr>
          <p:cNvPr id="4" name="Group 3">
            <a:extLst>
              <a:ext uri="{FF2B5EF4-FFF2-40B4-BE49-F238E27FC236}">
                <a16:creationId xmlns:a16="http://schemas.microsoft.com/office/drawing/2014/main" id="{8CC0F4A7-0E35-7B4C-BBC0-F437D6616FFE}"/>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EEFDEF5A-2C7A-2649-9443-6CB21DD3A4D3}"/>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155F80FF-C7EE-294E-8638-221E7EC8D3B7}"/>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9E2E4EFC-CD9B-B545-95F0-E1AE3C32E52A}"/>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2049" name="Picture 1" descr="page1image1315254928">
            <a:extLst>
              <a:ext uri="{FF2B5EF4-FFF2-40B4-BE49-F238E27FC236}">
                <a16:creationId xmlns:a16="http://schemas.microsoft.com/office/drawing/2014/main" id="{93DA92ED-00E2-4141-8039-8E870E2083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7275" l="3200" r="95400">
                        <a14:foregroundMark x1="8000" y1="93733" x2="32600" y2="97275"/>
                        <a14:foregroundMark x1="32600" y1="97275" x2="67600" y2="92916"/>
                        <a14:foregroundMark x1="67600" y1="92916" x2="90600" y2="95913"/>
                        <a14:foregroundMark x1="91200" y1="95913" x2="95400" y2="94278"/>
                        <a14:foregroundMark x1="3200" y1="97275" x2="6400" y2="92916"/>
                      </a14:backgroundRemoval>
                    </a14:imgEffect>
                  </a14:imgLayer>
                </a14:imgProps>
              </a:ext>
              <a:ext uri="{28A0092B-C50C-407E-A947-70E740481C1C}">
                <a14:useLocalDpi xmlns:a14="http://schemas.microsoft.com/office/drawing/2010/main" val="0"/>
              </a:ext>
            </a:extLst>
          </a:blip>
          <a:srcRect/>
          <a:stretch>
            <a:fillRect/>
          </a:stretch>
        </p:blipFill>
        <p:spPr bwMode="auto">
          <a:xfrm>
            <a:off x="0" y="1924155"/>
            <a:ext cx="5502930" cy="403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99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43F0-B715-3C48-962A-8EBF81656A54}"/>
              </a:ext>
            </a:extLst>
          </p:cNvPr>
          <p:cNvSpPr>
            <a:spLocks noGrp="1"/>
          </p:cNvSpPr>
          <p:nvPr>
            <p:ph type="title"/>
          </p:nvPr>
        </p:nvSpPr>
        <p:spPr>
          <a:xfrm>
            <a:off x="665775" y="109897"/>
            <a:ext cx="10515600" cy="1325563"/>
          </a:xfrm>
        </p:spPr>
        <p:txBody>
          <a:bodyPr>
            <a:normAutofit/>
          </a:bodyPr>
          <a:lstStyle/>
          <a:p>
            <a:r>
              <a:rPr lang="en-GB" sz="4400" dirty="0">
                <a:latin typeface="Cooper Black" panose="0208090404030B020404" pitchFamily="18" charset="0"/>
              </a:rPr>
              <a:t>Assess, Plan, Do, Review (APDR)</a:t>
            </a:r>
          </a:p>
        </p:txBody>
      </p:sp>
      <p:sp>
        <p:nvSpPr>
          <p:cNvPr id="3" name="Content Placeholder 2">
            <a:extLst>
              <a:ext uri="{FF2B5EF4-FFF2-40B4-BE49-F238E27FC236}">
                <a16:creationId xmlns:a16="http://schemas.microsoft.com/office/drawing/2014/main" id="{B85759BB-4630-6A4E-A996-6DC0D30CDE64}"/>
              </a:ext>
            </a:extLst>
          </p:cNvPr>
          <p:cNvSpPr>
            <a:spLocks noGrp="1"/>
          </p:cNvSpPr>
          <p:nvPr>
            <p:ph idx="1"/>
          </p:nvPr>
        </p:nvSpPr>
        <p:spPr>
          <a:xfrm>
            <a:off x="467833" y="1120629"/>
            <a:ext cx="9998530" cy="664959"/>
          </a:xfrm>
        </p:spPr>
        <p:txBody>
          <a:bodyPr>
            <a:noAutofit/>
          </a:bodyPr>
          <a:lstStyle/>
          <a:p>
            <a:pPr marL="0" indent="0">
              <a:buNone/>
            </a:pPr>
            <a:r>
              <a:rPr lang="en-GB" sz="1300" dirty="0">
                <a:latin typeface="+mj-lt"/>
              </a:rPr>
              <a:t>The APDR cycle is widely used in schools during normal teaching. For children with SEND, the cycle is used more regularly to track their progress towards a common goal. The APDR cycle should be completed at school with the involvement of the child and parents. </a:t>
            </a:r>
          </a:p>
        </p:txBody>
      </p:sp>
      <p:sp>
        <p:nvSpPr>
          <p:cNvPr id="15" name="Rounded Rectangle 14">
            <a:extLst>
              <a:ext uri="{FF2B5EF4-FFF2-40B4-BE49-F238E27FC236}">
                <a16:creationId xmlns:a16="http://schemas.microsoft.com/office/drawing/2014/main" id="{705D420B-7618-4F44-91D4-44952B3F627D}"/>
              </a:ext>
            </a:extLst>
          </p:cNvPr>
          <p:cNvSpPr/>
          <p:nvPr/>
        </p:nvSpPr>
        <p:spPr>
          <a:xfrm>
            <a:off x="7242962" y="4466198"/>
            <a:ext cx="4182947" cy="20721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grpSp>
        <p:nvGrpSpPr>
          <p:cNvPr id="4" name="Group 3">
            <a:extLst>
              <a:ext uri="{FF2B5EF4-FFF2-40B4-BE49-F238E27FC236}">
                <a16:creationId xmlns:a16="http://schemas.microsoft.com/office/drawing/2014/main" id="{4BF26652-EE71-514B-9A61-62546E6EC99F}"/>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0AB040FB-3F2E-D247-8794-D319A8BEE106}"/>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625D91DE-534A-3540-B084-5904D78E2A56}"/>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40BE91A4-9C79-3A4C-B943-C689258AC029}"/>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12" name="Rounded Rectangle 11">
            <a:extLst>
              <a:ext uri="{FF2B5EF4-FFF2-40B4-BE49-F238E27FC236}">
                <a16:creationId xmlns:a16="http://schemas.microsoft.com/office/drawing/2014/main" id="{C46C241A-63E0-9E4A-AE76-4A105FE9725D}"/>
              </a:ext>
            </a:extLst>
          </p:cNvPr>
          <p:cNvSpPr/>
          <p:nvPr/>
        </p:nvSpPr>
        <p:spPr>
          <a:xfrm>
            <a:off x="673100" y="4420679"/>
            <a:ext cx="4182947" cy="226358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17">
            <a:extLst>
              <a:ext uri="{FF2B5EF4-FFF2-40B4-BE49-F238E27FC236}">
                <a16:creationId xmlns:a16="http://schemas.microsoft.com/office/drawing/2014/main" id="{8BC6B5D3-1061-1F47-AB47-B9836D3F544A}"/>
              </a:ext>
            </a:extLst>
          </p:cNvPr>
          <p:cNvSpPr/>
          <p:nvPr/>
        </p:nvSpPr>
        <p:spPr>
          <a:xfrm>
            <a:off x="7340602" y="2022403"/>
            <a:ext cx="4182947" cy="20721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graphicFrame>
        <p:nvGraphicFramePr>
          <p:cNvPr id="9" name="Diagram 8">
            <a:extLst>
              <a:ext uri="{FF2B5EF4-FFF2-40B4-BE49-F238E27FC236}">
                <a16:creationId xmlns:a16="http://schemas.microsoft.com/office/drawing/2014/main" id="{E9B20B19-2C63-3342-B8A0-C84F36BE73DD}"/>
              </a:ext>
            </a:extLst>
          </p:cNvPr>
          <p:cNvGraphicFramePr/>
          <p:nvPr>
            <p:extLst>
              <p:ext uri="{D42A27DB-BD31-4B8C-83A1-F6EECF244321}">
                <p14:modId xmlns:p14="http://schemas.microsoft.com/office/powerpoint/2010/main" val="3378343985"/>
              </p:ext>
            </p:extLst>
          </p:nvPr>
        </p:nvGraphicFramePr>
        <p:xfrm>
          <a:off x="233915" y="1882074"/>
          <a:ext cx="11793959" cy="4802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07FD2D0C-B050-724D-B890-C010C4FAA25C}"/>
              </a:ext>
            </a:extLst>
          </p:cNvPr>
          <p:cNvSpPr txBox="1"/>
          <p:nvPr/>
        </p:nvSpPr>
        <p:spPr>
          <a:xfrm>
            <a:off x="651835" y="2099396"/>
            <a:ext cx="3579923" cy="2385268"/>
          </a:xfrm>
          <a:prstGeom prst="rect">
            <a:avLst/>
          </a:prstGeom>
          <a:noFill/>
        </p:spPr>
        <p:txBody>
          <a:bodyPr wrap="square" rtlCol="0">
            <a:spAutoFit/>
          </a:bodyPr>
          <a:lstStyle/>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Identify child’s strengths and weaknesses</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Teacher assessments </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Data on progress, achievement, attendance </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Pupil voice and parent voice</a:t>
            </a:r>
          </a:p>
          <a:p>
            <a:pPr marL="285750" indent="-2857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Work samples may be gathered</a:t>
            </a:r>
          </a:p>
          <a:p>
            <a:pPr marL="285750" indent="-2857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Advice from external agencies (if involved)</a:t>
            </a:r>
          </a:p>
          <a:p>
            <a:pPr marL="285750" indent="-2857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Support and guidance from SENDCo</a:t>
            </a:r>
          </a:p>
          <a:p>
            <a:endParaRPr lang="en-GB" sz="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GB" sz="1200" dirty="0">
                <a:solidFill>
                  <a:srgbClr val="FF0000"/>
                </a:solidFill>
                <a:latin typeface="Calibri" panose="020F0502020204030204" pitchFamily="34" charset="0"/>
                <a:ea typeface="Tahoma" panose="020B0604030504040204" pitchFamily="34" charset="0"/>
                <a:cs typeface="Calibri" panose="020F0502020204030204" pitchFamily="34" charset="0"/>
              </a:rPr>
              <a:t>E.G: </a:t>
            </a:r>
            <a:r>
              <a:rPr lang="en-GB" sz="1200" dirty="0">
                <a:solidFill>
                  <a:srgbClr val="FF0000"/>
                </a:solidFill>
                <a:latin typeface="Calibri" panose="020F0502020204030204" pitchFamily="34" charset="0"/>
                <a:cs typeface="Calibri" panose="020F0502020204030204" pitchFamily="34" charset="0"/>
              </a:rPr>
              <a:t>find the concern) Johnny is finding spelling tricky, can only achieve 1/10 each week and this is causing his writing to be difficult to read. </a:t>
            </a:r>
          </a:p>
          <a:p>
            <a:pPr marL="285750" indent="-285750">
              <a:buFont typeface="Arial" panose="020B0604020202020204" pitchFamily="34" charset="0"/>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A1606FC-B1C5-164D-8AE8-3860DC586DF7}"/>
              </a:ext>
            </a:extLst>
          </p:cNvPr>
          <p:cNvSpPr txBox="1"/>
          <p:nvPr/>
        </p:nvSpPr>
        <p:spPr>
          <a:xfrm>
            <a:off x="8109099" y="2075044"/>
            <a:ext cx="3512287" cy="2369880"/>
          </a:xfrm>
          <a:prstGeom prst="rect">
            <a:avLst/>
          </a:prstGeom>
          <a:noFill/>
        </p:spPr>
        <p:txBody>
          <a:bodyPr wrap="square" rtlCol="0">
            <a:spAutoFit/>
          </a:bodyPr>
          <a:lstStyle/>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Reasonable adjustments to be made to classroom practise/ learning resources etc</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Interventions discussed and decided upon</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Decision on additional provision to be put in place/ time allowed for sessions</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SMART achievable targets set and agreed</a:t>
            </a:r>
          </a:p>
          <a:p>
            <a:endParaRPr lang="en-GB" sz="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GB" sz="1200" dirty="0">
                <a:solidFill>
                  <a:srgbClr val="FF0000"/>
                </a:solidFill>
                <a:latin typeface="Calibri" panose="020F0502020204030204" pitchFamily="34" charset="0"/>
                <a:ea typeface="Tahoma" panose="020B0604030504040204" pitchFamily="34" charset="0"/>
                <a:cs typeface="Calibri" panose="020F0502020204030204" pitchFamily="34" charset="0"/>
              </a:rPr>
              <a:t>E.G: </a:t>
            </a:r>
            <a:r>
              <a:rPr lang="en-GB" sz="1200" dirty="0">
                <a:solidFill>
                  <a:srgbClr val="FF0000"/>
                </a:solidFill>
                <a:latin typeface="Calibri" panose="020F0502020204030204" pitchFamily="34" charset="0"/>
                <a:cs typeface="Calibri" panose="020F0502020204030204" pitchFamily="34" charset="0"/>
              </a:rPr>
              <a:t>(create an action) Johnny will complete spelling shed every morning in school for 10 minutes. He will also complete 3 x 20 minutes   per week of sound discovery with an adult. </a:t>
            </a:r>
          </a:p>
          <a:p>
            <a:pPr marL="285750" indent="-285750">
              <a:buFont typeface="Arial" panose="020B0604020202020204" pitchFamily="34" charset="0"/>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BE423CA9-84D4-CC41-BE86-5B8DCB8CD81D}"/>
              </a:ext>
            </a:extLst>
          </p:cNvPr>
          <p:cNvSpPr txBox="1"/>
          <p:nvPr/>
        </p:nvSpPr>
        <p:spPr>
          <a:xfrm>
            <a:off x="8109099" y="4521639"/>
            <a:ext cx="3409801" cy="1569660"/>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Monitoring of progress and session completed</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Teacher to check in with named adults</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Implementation of strategies and individual sessions</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Time ring fenced for provision </a:t>
            </a: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C08881E1-C72D-D94F-836C-1E163CB8D537}"/>
              </a:ext>
            </a:extLst>
          </p:cNvPr>
          <p:cNvSpPr/>
          <p:nvPr/>
        </p:nvSpPr>
        <p:spPr>
          <a:xfrm>
            <a:off x="7529675" y="5675800"/>
            <a:ext cx="3989225" cy="830997"/>
          </a:xfrm>
          <a:prstGeom prst="rect">
            <a:avLst/>
          </a:prstGeom>
        </p:spPr>
        <p:txBody>
          <a:bodyPr wrap="square">
            <a:spAutoFit/>
          </a:bodyPr>
          <a:lstStyle/>
          <a:p>
            <a:r>
              <a:rPr lang="en-GB" sz="1200" dirty="0">
                <a:solidFill>
                  <a:srgbClr val="FF0000"/>
                </a:solidFill>
                <a:latin typeface="Calibri" panose="020F0502020204030204" pitchFamily="34" charset="0"/>
                <a:ea typeface="Tahoma" panose="020B0604030504040204" pitchFamily="34" charset="0"/>
                <a:cs typeface="Calibri" panose="020F0502020204030204" pitchFamily="34" charset="0"/>
              </a:rPr>
              <a:t>E.G: </a:t>
            </a:r>
            <a:r>
              <a:rPr lang="en-GB" sz="1200" dirty="0">
                <a:solidFill>
                  <a:srgbClr val="FF0000"/>
                </a:solidFill>
                <a:latin typeface="Calibri" panose="020F0502020204030204" pitchFamily="34" charset="0"/>
                <a:cs typeface="Calibri" panose="020F0502020204030204" pitchFamily="34" charset="0"/>
              </a:rPr>
              <a:t>(Complete the action) Johnny will need to complete the planned activities for a minimum of 6 weeks or half term with the teachers ensuring praise and regular time set aside for these sessions. </a:t>
            </a:r>
          </a:p>
        </p:txBody>
      </p:sp>
      <p:sp>
        <p:nvSpPr>
          <p:cNvPr id="23" name="TextBox 22">
            <a:extLst>
              <a:ext uri="{FF2B5EF4-FFF2-40B4-BE49-F238E27FC236}">
                <a16:creationId xmlns:a16="http://schemas.microsoft.com/office/drawing/2014/main" id="{20617AE7-B405-8340-8AD6-41B073048242}"/>
              </a:ext>
            </a:extLst>
          </p:cNvPr>
          <p:cNvSpPr txBox="1"/>
          <p:nvPr/>
        </p:nvSpPr>
        <p:spPr>
          <a:xfrm>
            <a:off x="694365" y="4497623"/>
            <a:ext cx="4182947" cy="2308324"/>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Are the pupils on track/ making progress?</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Has there been any improvement?</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Pupil, parent and teacher voice</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Is the pupil responding well to the plan? Data</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Does there need to be a change or should plan continue</a:t>
            </a:r>
            <a:r>
              <a:rPr lang="en-GB" sz="1200" dirty="0" smtClean="0">
                <a:latin typeface="Tahoma" panose="020B0604030504040204" pitchFamily="34" charset="0"/>
                <a:ea typeface="Tahoma" panose="020B0604030504040204" pitchFamily="34" charset="0"/>
                <a:cs typeface="Tahoma" panose="020B0604030504040204" pitchFamily="34" charset="0"/>
              </a:rPr>
              <a:t>?</a:t>
            </a:r>
          </a:p>
          <a:p>
            <a:endParaRPr lang="en-GB" sz="1200" dirty="0">
              <a:latin typeface="Tahoma" panose="020B0604030504040204" pitchFamily="34" charset="0"/>
              <a:ea typeface="Tahoma" panose="020B0604030504040204" pitchFamily="34" charset="0"/>
              <a:cs typeface="Tahoma" panose="020B0604030504040204" pitchFamily="34" charset="0"/>
            </a:endParaRPr>
          </a:p>
          <a:p>
            <a:r>
              <a:rPr lang="en-GB" sz="1200" dirty="0">
                <a:solidFill>
                  <a:srgbClr val="FF0000"/>
                </a:solidFill>
                <a:latin typeface="Calibri" panose="020F0502020204030204" pitchFamily="34" charset="0"/>
                <a:cs typeface="Calibri" panose="020F0502020204030204" pitchFamily="34" charset="0"/>
              </a:rPr>
              <a:t>E.G: The actions are discussed and whether Johnny has made progress. Data shows 1 level of progress in sound discovery and weekly scores of over 4 in his spellings. The decision is made to continue intervention for 1 more cycle and assess afterwards. </a:t>
            </a:r>
            <a:endParaRPr lang="en-GB" sz="1200" dirty="0">
              <a:latin typeface="Calibri" panose="020F0502020204030204" pitchFamily="34" charset="0"/>
              <a:ea typeface="Tahoma" panose="020B0604030504040204" pitchFamily="34" charset="0"/>
              <a:cs typeface="Calibri" panose="020F050202020403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5874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19B2-0121-FA42-992A-828C1E8BA423}"/>
              </a:ext>
            </a:extLst>
          </p:cNvPr>
          <p:cNvSpPr>
            <a:spLocks noGrp="1"/>
          </p:cNvSpPr>
          <p:nvPr>
            <p:ph type="title"/>
          </p:nvPr>
        </p:nvSpPr>
        <p:spPr>
          <a:xfrm>
            <a:off x="598487" y="365125"/>
            <a:ext cx="10515600" cy="1325563"/>
          </a:xfrm>
        </p:spPr>
        <p:txBody>
          <a:bodyPr>
            <a:normAutofit/>
          </a:bodyPr>
          <a:lstStyle/>
          <a:p>
            <a:r>
              <a:rPr lang="en-US" sz="4400" dirty="0">
                <a:latin typeface="Cooper Black" panose="0208090404030B020404" pitchFamily="18" charset="0"/>
              </a:rPr>
              <a:t>Interventions at Ingoldisthorpe</a:t>
            </a:r>
          </a:p>
        </p:txBody>
      </p:sp>
      <p:sp>
        <p:nvSpPr>
          <p:cNvPr id="3" name="Content Placeholder 2">
            <a:extLst>
              <a:ext uri="{FF2B5EF4-FFF2-40B4-BE49-F238E27FC236}">
                <a16:creationId xmlns:a16="http://schemas.microsoft.com/office/drawing/2014/main" id="{4FD87FE9-7DDF-CB43-B61B-8BEAE11C9396}"/>
              </a:ext>
            </a:extLst>
          </p:cNvPr>
          <p:cNvSpPr>
            <a:spLocks noGrp="1"/>
          </p:cNvSpPr>
          <p:nvPr>
            <p:ph idx="1"/>
          </p:nvPr>
        </p:nvSpPr>
        <p:spPr>
          <a:xfrm>
            <a:off x="838200" y="1829368"/>
            <a:ext cx="10515600" cy="4251960"/>
          </a:xfrm>
        </p:spPr>
        <p:txBody>
          <a:bodyPr>
            <a:normAutofit/>
          </a:bodyPr>
          <a:lstStyle/>
          <a:p>
            <a:pPr marL="0" indent="0" algn="ctr">
              <a:lnSpc>
                <a:spcPct val="90000"/>
              </a:lnSpc>
              <a:buNone/>
              <a:defRPr/>
            </a:pPr>
            <a:r>
              <a:rPr lang="en-GB" altLang="en-US" sz="1600" dirty="0">
                <a:latin typeface="Tahoma" panose="020B0604030504040204" pitchFamily="34" charset="0"/>
                <a:ea typeface="Tahoma" panose="020B0604030504040204" pitchFamily="34" charset="0"/>
                <a:cs typeface="Tahoma" panose="020B0604030504040204" pitchFamily="34" charset="0"/>
              </a:rPr>
              <a:t>At Ingoldisthorpe Primary we pride ourselves on our provisions, interventions and support for our SEND learners. We use a variety of interventions and programmes to help all children to overcome their barriers to learning and achieve. </a:t>
            </a:r>
          </a:p>
          <a:p>
            <a:pPr marL="0" indent="0" algn="ctr">
              <a:lnSpc>
                <a:spcPct val="90000"/>
              </a:lnSpc>
              <a:buNone/>
              <a:defRPr/>
            </a:pPr>
            <a:r>
              <a:rPr lang="en-GB" altLang="en-US" sz="1600" dirty="0">
                <a:latin typeface="Tahoma" panose="020B0604030504040204" pitchFamily="34" charset="0"/>
                <a:ea typeface="Tahoma" panose="020B0604030504040204" pitchFamily="34" charset="0"/>
                <a:cs typeface="Tahoma" panose="020B0604030504040204" pitchFamily="34" charset="0"/>
              </a:rPr>
              <a:t>     We may use a variety of interventions including:</a:t>
            </a:r>
          </a:p>
          <a:p>
            <a:pPr marL="0" indent="0" algn="ctr">
              <a:buNone/>
            </a:pPr>
            <a:endParaRPr lang="en-US" sz="1600" dirty="0"/>
          </a:p>
        </p:txBody>
      </p:sp>
      <p:grpSp>
        <p:nvGrpSpPr>
          <p:cNvPr id="4" name="Group 3">
            <a:extLst>
              <a:ext uri="{FF2B5EF4-FFF2-40B4-BE49-F238E27FC236}">
                <a16:creationId xmlns:a16="http://schemas.microsoft.com/office/drawing/2014/main" id="{95CB51DE-7212-3E45-AF13-FA799320B768}"/>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702A00A1-4170-BB46-9B99-14E77FDDA49B}"/>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4C02D98C-74D6-4A46-82C0-EF1857EEA142}"/>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7" name="Picture 6">
              <a:hlinkClick r:id="rId2" action="ppaction://hlinksldjump"/>
              <a:extLst>
                <a:ext uri="{FF2B5EF4-FFF2-40B4-BE49-F238E27FC236}">
                  <a16:creationId xmlns:a16="http://schemas.microsoft.com/office/drawing/2014/main" id="{319CFA09-57FF-394F-8786-124CE98141A4}"/>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graphicFrame>
        <p:nvGraphicFramePr>
          <p:cNvPr id="8" name="Table 11">
            <a:extLst>
              <a:ext uri="{FF2B5EF4-FFF2-40B4-BE49-F238E27FC236}">
                <a16:creationId xmlns:a16="http://schemas.microsoft.com/office/drawing/2014/main" id="{D34EE227-DF83-E244-97E0-7E5B09A55B08}"/>
              </a:ext>
            </a:extLst>
          </p:cNvPr>
          <p:cNvGraphicFramePr/>
          <p:nvPr>
            <p:extLst>
              <p:ext uri="{D42A27DB-BD31-4B8C-83A1-F6EECF244321}">
                <p14:modId xmlns:p14="http://schemas.microsoft.com/office/powerpoint/2010/main" val="3217315438"/>
              </p:ext>
            </p:extLst>
          </p:nvPr>
        </p:nvGraphicFramePr>
        <p:xfrm>
          <a:off x="615108" y="2811654"/>
          <a:ext cx="2155825" cy="3235542"/>
        </p:xfrm>
        <a:graphic>
          <a:graphicData uri="http://schemas.openxmlformats.org/drawingml/2006/table">
            <a:tbl>
              <a:tblPr firstRow="1" bandRow="1"/>
              <a:tblGrid>
                <a:gridCol w="2155825">
                  <a:extLst>
                    <a:ext uri="{9D8B030D-6E8A-4147-A177-3AD203B41FA5}">
                      <a16:colId xmlns:a16="http://schemas.microsoft.com/office/drawing/2014/main" val="20000"/>
                    </a:ext>
                  </a:extLst>
                </a:gridCol>
              </a:tblGrid>
              <a:tr h="389602">
                <a:tc>
                  <a:txBody>
                    <a:bodyPr/>
                    <a:lstStyle/>
                    <a:p>
                      <a:pPr algn="ctr">
                        <a:defRPr sz="1800" b="0">
                          <a:solidFill>
                            <a:srgbClr val="000000"/>
                          </a:solidFill>
                        </a:defRPr>
                      </a:pPr>
                      <a:r>
                        <a:rPr sz="1600" b="1" dirty="0">
                          <a:solidFill>
                            <a:schemeClr val="tx1"/>
                          </a:solidFill>
                          <a:latin typeface="Chalkboard" panose="03050602040202020205" pitchFamily="66" charset="77"/>
                          <a:sym typeface="Helvetica"/>
                        </a:rPr>
                        <a:t>Cognition &amp;</a:t>
                      </a:r>
                      <a:endParaRPr lang="en-GB" sz="1600" b="1" dirty="0">
                        <a:solidFill>
                          <a:schemeClr val="tx1"/>
                        </a:solidFill>
                        <a:latin typeface="Chalkboard" panose="03050602040202020205" pitchFamily="66" charset="77"/>
                        <a:sym typeface="Helvetica"/>
                      </a:endParaRPr>
                    </a:p>
                    <a:p>
                      <a:pPr algn="ctr">
                        <a:defRPr sz="1800" b="0">
                          <a:solidFill>
                            <a:srgbClr val="000000"/>
                          </a:solidFill>
                        </a:defRPr>
                      </a:pPr>
                      <a:r>
                        <a:rPr sz="1600" b="1" dirty="0">
                          <a:solidFill>
                            <a:schemeClr val="tx1"/>
                          </a:solidFill>
                          <a:latin typeface="Chalkboard" panose="03050602040202020205" pitchFamily="66" charset="77"/>
                          <a:sym typeface="Helvetica"/>
                        </a:rPr>
                        <a:t>Learning</a:t>
                      </a:r>
                    </a:p>
                  </a:txBody>
                  <a:tcPr marL="45706" marR="45706" marT="45716" marB="45716" horzOverflow="overflow">
                    <a:solidFill>
                      <a:schemeClr val="accent1">
                        <a:lumMod val="60000"/>
                        <a:lumOff val="40000"/>
                      </a:schemeClr>
                    </a:solidFill>
                  </a:tcPr>
                </a:tc>
                <a:extLst>
                  <a:ext uri="{0D108BD9-81ED-4DB2-BD59-A6C34878D82A}">
                    <a16:rowId xmlns:a16="http://schemas.microsoft.com/office/drawing/2014/main" val="10000"/>
                  </a:ext>
                </a:extLst>
              </a:tr>
              <a:tr h="2656430">
                <a:tc>
                  <a:txBody>
                    <a:bodyPr/>
                    <a:lstStyle/>
                    <a:p>
                      <a:pPr algn="ctr">
                        <a:defRPr sz="1100"/>
                      </a:pPr>
                      <a:r>
                        <a:rPr lang="en-GB" sz="1600" dirty="0">
                          <a:solidFill>
                            <a:schemeClr val="tx1"/>
                          </a:solidFill>
                          <a:latin typeface="Chalkboard" panose="03050602040202020205" pitchFamily="66" charset="77"/>
                        </a:rPr>
                        <a:t>In class support</a:t>
                      </a:r>
                    </a:p>
                    <a:p>
                      <a:pPr algn="ctr">
                        <a:defRPr sz="1100"/>
                      </a:pPr>
                      <a:r>
                        <a:rPr lang="en-GB" sz="1600" dirty="0">
                          <a:solidFill>
                            <a:schemeClr val="tx1"/>
                          </a:solidFill>
                          <a:latin typeface="Chalkboard" panose="03050602040202020205" pitchFamily="66" charset="77"/>
                        </a:rPr>
                        <a:t>Read Write Inc</a:t>
                      </a:r>
                    </a:p>
                    <a:p>
                      <a:pPr algn="ctr">
                        <a:defRPr sz="1100"/>
                      </a:pPr>
                      <a:r>
                        <a:rPr lang="en-GB" sz="1600" dirty="0">
                          <a:solidFill>
                            <a:schemeClr val="tx1"/>
                          </a:solidFill>
                          <a:latin typeface="Chalkboard" panose="03050602040202020205" pitchFamily="66" charset="77"/>
                        </a:rPr>
                        <a:t>Sound Discovery</a:t>
                      </a:r>
                    </a:p>
                    <a:p>
                      <a:pPr algn="ctr">
                        <a:defRPr sz="1100"/>
                      </a:pPr>
                      <a:r>
                        <a:rPr lang="en-GB" sz="1600" dirty="0">
                          <a:solidFill>
                            <a:schemeClr val="tx1"/>
                          </a:solidFill>
                          <a:latin typeface="Chalkboard" panose="03050602040202020205" pitchFamily="66" charset="77"/>
                        </a:rPr>
                        <a:t>Maths Counts/ Recap sessions</a:t>
                      </a:r>
                    </a:p>
                    <a:p>
                      <a:pPr algn="ctr">
                        <a:defRPr sz="1100"/>
                      </a:pPr>
                      <a:r>
                        <a:rPr lang="en-GB" sz="1600" dirty="0">
                          <a:solidFill>
                            <a:schemeClr val="tx1"/>
                          </a:solidFill>
                          <a:latin typeface="Chalkboard" panose="03050602040202020205" pitchFamily="66" charset="77"/>
                        </a:rPr>
                        <a:t>Booster sessions</a:t>
                      </a:r>
                    </a:p>
                    <a:p>
                      <a:pPr algn="ctr">
                        <a:defRPr sz="1100"/>
                      </a:pPr>
                      <a:r>
                        <a:rPr lang="en-GB" sz="1600" dirty="0">
                          <a:solidFill>
                            <a:schemeClr val="tx1"/>
                          </a:solidFill>
                          <a:latin typeface="Chalkboard" panose="03050602040202020205" pitchFamily="66" charset="77"/>
                        </a:rPr>
                        <a:t>1:1 reading comprehension</a:t>
                      </a:r>
                    </a:p>
                    <a:p>
                      <a:pPr algn="ctr">
                        <a:defRPr sz="1100"/>
                      </a:pPr>
                      <a:r>
                        <a:rPr lang="en-GB" sz="1600" dirty="0">
                          <a:solidFill>
                            <a:schemeClr val="tx1"/>
                          </a:solidFill>
                          <a:latin typeface="Chalkboard" panose="03050602040202020205" pitchFamily="66" charset="77"/>
                        </a:rPr>
                        <a:t>Vocabulary Ninja</a:t>
                      </a:r>
                    </a:p>
                    <a:p>
                      <a:pPr algn="ctr">
                        <a:defRPr sz="1100"/>
                      </a:pPr>
                      <a:r>
                        <a:rPr lang="en-GB" sz="1600" dirty="0">
                          <a:solidFill>
                            <a:schemeClr val="tx1"/>
                          </a:solidFill>
                          <a:latin typeface="Chalkboard" panose="03050602040202020205" pitchFamily="66" charset="77"/>
                        </a:rPr>
                        <a:t>Word/Number Shark</a:t>
                      </a:r>
                    </a:p>
                  </a:txBody>
                  <a:tcPr marL="45706" marR="45706" marT="45716" marB="45716" horzOverflow="overflow">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9" name="Table 15">
            <a:extLst>
              <a:ext uri="{FF2B5EF4-FFF2-40B4-BE49-F238E27FC236}">
                <a16:creationId xmlns:a16="http://schemas.microsoft.com/office/drawing/2014/main" id="{9D1917B7-01E1-D046-8FC3-83459F77316F}"/>
              </a:ext>
            </a:extLst>
          </p:cNvPr>
          <p:cNvGraphicFramePr/>
          <p:nvPr>
            <p:extLst>
              <p:ext uri="{D42A27DB-BD31-4B8C-83A1-F6EECF244321}">
                <p14:modId xmlns:p14="http://schemas.microsoft.com/office/powerpoint/2010/main" val="4009126552"/>
              </p:ext>
            </p:extLst>
          </p:nvPr>
        </p:nvGraphicFramePr>
        <p:xfrm>
          <a:off x="6498303" y="2990772"/>
          <a:ext cx="2162355" cy="3419460"/>
        </p:xfrm>
        <a:graphic>
          <a:graphicData uri="http://schemas.openxmlformats.org/drawingml/2006/table">
            <a:tbl>
              <a:tblPr firstRow="1" bandRow="1"/>
              <a:tblGrid>
                <a:gridCol w="2162355">
                  <a:extLst>
                    <a:ext uri="{9D8B030D-6E8A-4147-A177-3AD203B41FA5}">
                      <a16:colId xmlns:a16="http://schemas.microsoft.com/office/drawing/2014/main" val="20000"/>
                    </a:ext>
                  </a:extLst>
                </a:gridCol>
              </a:tblGrid>
              <a:tr h="645826">
                <a:tc>
                  <a:txBody>
                    <a:bodyPr/>
                    <a:lstStyle/>
                    <a:p>
                      <a:pPr algn="ctr">
                        <a:defRPr sz="1800" b="0">
                          <a:solidFill>
                            <a:srgbClr val="000000"/>
                          </a:solidFill>
                        </a:defRPr>
                      </a:pPr>
                      <a:r>
                        <a:rPr lang="en-GB" sz="1600" b="1" dirty="0">
                          <a:solidFill>
                            <a:sysClr val="windowText" lastClr="000000"/>
                          </a:solidFill>
                          <a:latin typeface="Chalkboard" panose="03050602040202020205" pitchFamily="66" charset="77"/>
                          <a:sym typeface="Helvetica"/>
                        </a:rPr>
                        <a:t>Communication</a:t>
                      </a:r>
                      <a:r>
                        <a:rPr sz="1600" b="1" dirty="0">
                          <a:solidFill>
                            <a:sysClr val="windowText" lastClr="000000"/>
                          </a:solidFill>
                          <a:latin typeface="Chalkboard" panose="03050602040202020205" pitchFamily="66" charset="77"/>
                          <a:sym typeface="Helvetica"/>
                        </a:rPr>
                        <a:t> &amp; </a:t>
                      </a:r>
                      <a:r>
                        <a:rPr lang="en-GB" sz="1600" b="1" dirty="0">
                          <a:solidFill>
                            <a:sysClr val="windowText" lastClr="000000"/>
                          </a:solidFill>
                          <a:latin typeface="Chalkboard" panose="03050602040202020205" pitchFamily="66" charset="77"/>
                          <a:sym typeface="Helvetica"/>
                        </a:rPr>
                        <a:t>Interaction</a:t>
                      </a:r>
                      <a:endParaRPr sz="1600" b="1" dirty="0">
                        <a:solidFill>
                          <a:sysClr val="windowText" lastClr="000000"/>
                        </a:solidFill>
                        <a:latin typeface="Chalkboard" panose="03050602040202020205" pitchFamily="66" charset="77"/>
                        <a:sym typeface="Helvetica"/>
                      </a:endParaRPr>
                    </a:p>
                  </a:txBody>
                  <a:tcPr marL="45711" marR="45711" marT="45697" marB="45697" horzOverflow="overflow">
                    <a:solidFill>
                      <a:srgbClr val="00C65A"/>
                    </a:solidFill>
                  </a:tcPr>
                </a:tc>
                <a:extLst>
                  <a:ext uri="{0D108BD9-81ED-4DB2-BD59-A6C34878D82A}">
                    <a16:rowId xmlns:a16="http://schemas.microsoft.com/office/drawing/2014/main" val="10000"/>
                  </a:ext>
                </a:extLst>
              </a:tr>
              <a:tr h="2576805">
                <a:tc>
                  <a:txBody>
                    <a:bodyPr/>
                    <a:lstStyle/>
                    <a:p>
                      <a:pPr algn="ctr">
                        <a:defRPr sz="1800"/>
                      </a:pPr>
                      <a:r>
                        <a:rPr sz="1600" dirty="0">
                          <a:solidFill>
                            <a:sysClr val="windowText" lastClr="000000"/>
                          </a:solidFill>
                          <a:latin typeface="Chalkboard" panose="03050602040202020205" pitchFamily="66" charset="77"/>
                        </a:rPr>
                        <a:t>1-1 </a:t>
                      </a:r>
                      <a:r>
                        <a:rPr lang="en-GB" sz="1600" dirty="0">
                          <a:solidFill>
                            <a:sysClr val="windowText" lastClr="000000"/>
                          </a:solidFill>
                          <a:latin typeface="Chalkboard" panose="03050602040202020205" pitchFamily="66" charset="77"/>
                        </a:rPr>
                        <a:t>Speech and language</a:t>
                      </a:r>
                      <a:r>
                        <a:rPr sz="1600" dirty="0">
                          <a:solidFill>
                            <a:sysClr val="windowText" lastClr="000000"/>
                          </a:solidFill>
                          <a:latin typeface="Chalkboard" panose="03050602040202020205" pitchFamily="66" charset="77"/>
                        </a:rPr>
                        <a:t> sessions</a:t>
                      </a:r>
                      <a:endParaRPr lang="en-GB" sz="1600" dirty="0">
                        <a:solidFill>
                          <a:sysClr val="windowText" lastClr="000000"/>
                        </a:solidFill>
                        <a:latin typeface="Chalkboard" panose="03050602040202020205" pitchFamily="66" charset="77"/>
                      </a:endParaRPr>
                    </a:p>
                    <a:p>
                      <a:pPr algn="ctr">
                        <a:defRPr sz="1800"/>
                      </a:pPr>
                      <a:r>
                        <a:rPr lang="en-GB" sz="1600" dirty="0">
                          <a:solidFill>
                            <a:sysClr val="windowText" lastClr="000000"/>
                          </a:solidFill>
                          <a:latin typeface="Chalkboard" panose="03050602040202020205" pitchFamily="66" charset="77"/>
                        </a:rPr>
                        <a:t>Speech and language assessment from ECCH</a:t>
                      </a:r>
                    </a:p>
                    <a:p>
                      <a:pPr algn="ctr">
                        <a:defRPr sz="1800"/>
                      </a:pPr>
                      <a:r>
                        <a:rPr lang="en-GB" sz="1600" dirty="0">
                          <a:solidFill>
                            <a:sysClr val="windowText" lastClr="000000"/>
                          </a:solidFill>
                          <a:latin typeface="Chalkboard" panose="03050602040202020205" pitchFamily="66" charset="77"/>
                        </a:rPr>
                        <a:t>Time to talk</a:t>
                      </a:r>
                    </a:p>
                    <a:p>
                      <a:pPr algn="ctr">
                        <a:defRPr sz="1800"/>
                      </a:pPr>
                      <a:r>
                        <a:rPr lang="en-GB" sz="1600" dirty="0">
                          <a:solidFill>
                            <a:sysClr val="windowText" lastClr="000000"/>
                          </a:solidFill>
                          <a:latin typeface="Chalkboard" panose="03050602040202020205" pitchFamily="66" charset="77"/>
                        </a:rPr>
                        <a:t>Peer time – Lego /art</a:t>
                      </a:r>
                    </a:p>
                    <a:p>
                      <a:pPr algn="ctr">
                        <a:defRPr sz="1800"/>
                      </a:pPr>
                      <a:r>
                        <a:rPr lang="en-GB" sz="1600" dirty="0">
                          <a:solidFill>
                            <a:sysClr val="windowText" lastClr="000000"/>
                          </a:solidFill>
                          <a:latin typeface="Chalkboard" panose="03050602040202020205" pitchFamily="66" charset="77"/>
                        </a:rPr>
                        <a:t>Nurture Groups</a:t>
                      </a:r>
                    </a:p>
                    <a:p>
                      <a:pPr algn="ctr">
                        <a:defRPr sz="1800"/>
                      </a:pPr>
                      <a:r>
                        <a:rPr lang="en-GB" sz="1600" dirty="0">
                          <a:solidFill>
                            <a:sysClr val="windowText" lastClr="000000"/>
                          </a:solidFill>
                          <a:latin typeface="Chalkboard" panose="03050602040202020205" pitchFamily="66" charset="77"/>
                        </a:rPr>
                        <a:t>School Council Captains/mentors</a:t>
                      </a:r>
                    </a:p>
                  </a:txBody>
                  <a:tcPr marL="45711" marR="45711" marT="45697" marB="45697" horzOverflow="overflow">
                    <a:solidFill>
                      <a:srgbClr val="00C65A"/>
                    </a:solidFill>
                  </a:tcPr>
                </a:tc>
                <a:extLst>
                  <a:ext uri="{0D108BD9-81ED-4DB2-BD59-A6C34878D82A}">
                    <a16:rowId xmlns:a16="http://schemas.microsoft.com/office/drawing/2014/main" val="10001"/>
                  </a:ext>
                </a:extLst>
              </a:tr>
            </a:tbl>
          </a:graphicData>
        </a:graphic>
      </p:graphicFrame>
      <p:graphicFrame>
        <p:nvGraphicFramePr>
          <p:cNvPr id="10" name="Table 13">
            <a:extLst>
              <a:ext uri="{FF2B5EF4-FFF2-40B4-BE49-F238E27FC236}">
                <a16:creationId xmlns:a16="http://schemas.microsoft.com/office/drawing/2014/main" id="{AF383839-74F4-A641-A055-04059D93E26D}"/>
              </a:ext>
            </a:extLst>
          </p:cNvPr>
          <p:cNvGraphicFramePr/>
          <p:nvPr>
            <p:extLst>
              <p:ext uri="{D42A27DB-BD31-4B8C-83A1-F6EECF244321}">
                <p14:modId xmlns:p14="http://schemas.microsoft.com/office/powerpoint/2010/main" val="2340649877"/>
              </p:ext>
            </p:extLst>
          </p:nvPr>
        </p:nvGraphicFramePr>
        <p:xfrm>
          <a:off x="9479065" y="2811654"/>
          <a:ext cx="2146300" cy="3382365"/>
        </p:xfrm>
        <a:graphic>
          <a:graphicData uri="http://schemas.openxmlformats.org/drawingml/2006/table">
            <a:tbl>
              <a:tblPr firstRow="1" bandRow="1"/>
              <a:tblGrid>
                <a:gridCol w="2146300">
                  <a:extLst>
                    <a:ext uri="{9D8B030D-6E8A-4147-A177-3AD203B41FA5}">
                      <a16:colId xmlns:a16="http://schemas.microsoft.com/office/drawing/2014/main" val="20000"/>
                    </a:ext>
                  </a:extLst>
                </a:gridCol>
              </a:tblGrid>
              <a:tr h="549295">
                <a:tc>
                  <a:txBody>
                    <a:bodyPr/>
                    <a:lstStyle/>
                    <a:p>
                      <a:pPr algn="ctr">
                        <a:defRPr sz="1800" b="0">
                          <a:solidFill>
                            <a:srgbClr val="000000"/>
                          </a:solidFill>
                        </a:defRPr>
                      </a:pPr>
                      <a:r>
                        <a:rPr sz="1600" b="1" dirty="0">
                          <a:solidFill>
                            <a:sysClr val="windowText" lastClr="000000"/>
                          </a:solidFill>
                          <a:latin typeface="Chalkboard" panose="03050602040202020205" pitchFamily="66" charset="77"/>
                          <a:sym typeface="Helvetica"/>
                        </a:rPr>
                        <a:t>Sensory &amp; </a:t>
                      </a:r>
                      <a:endParaRPr lang="en-GB" sz="1600" b="1" dirty="0">
                        <a:solidFill>
                          <a:sysClr val="windowText" lastClr="000000"/>
                        </a:solidFill>
                        <a:latin typeface="Chalkboard" panose="03050602040202020205" pitchFamily="66" charset="77"/>
                        <a:sym typeface="Helvetica"/>
                      </a:endParaRPr>
                    </a:p>
                    <a:p>
                      <a:pPr algn="ctr">
                        <a:defRPr sz="1800" b="0">
                          <a:solidFill>
                            <a:srgbClr val="000000"/>
                          </a:solidFill>
                        </a:defRPr>
                      </a:pPr>
                      <a:r>
                        <a:rPr sz="1600" b="1" dirty="0">
                          <a:solidFill>
                            <a:sysClr val="windowText" lastClr="000000"/>
                          </a:solidFill>
                          <a:latin typeface="Chalkboard" panose="03050602040202020205" pitchFamily="66" charset="77"/>
                          <a:sym typeface="Helvetica"/>
                        </a:rPr>
                        <a:t>Physical</a:t>
                      </a:r>
                    </a:p>
                  </a:txBody>
                  <a:tcPr marL="45705" marR="45705" horzOverflow="overflow">
                    <a:solidFill>
                      <a:srgbClr val="00B300"/>
                    </a:solidFill>
                  </a:tcPr>
                </a:tc>
                <a:extLst>
                  <a:ext uri="{0D108BD9-81ED-4DB2-BD59-A6C34878D82A}">
                    <a16:rowId xmlns:a16="http://schemas.microsoft.com/office/drawing/2014/main" val="10000"/>
                  </a:ext>
                </a:extLst>
              </a:tr>
              <a:tr h="2803245">
                <a:tc>
                  <a:txBody>
                    <a:bodyPr/>
                    <a:lstStyle/>
                    <a:p>
                      <a:pPr algn="ctr">
                        <a:defRPr sz="1800"/>
                      </a:pPr>
                      <a:r>
                        <a:rPr sz="1600" dirty="0">
                          <a:solidFill>
                            <a:sysClr val="windowText" lastClr="000000"/>
                          </a:solidFill>
                          <a:latin typeface="Chalkboard" panose="03050602040202020205" pitchFamily="66" charset="77"/>
                        </a:rPr>
                        <a:t>Sensory Break</a:t>
                      </a:r>
                      <a:r>
                        <a:rPr lang="en-GB" sz="1600" dirty="0">
                          <a:solidFill>
                            <a:sysClr val="windowText" lastClr="000000"/>
                          </a:solidFill>
                          <a:latin typeface="Chalkboard" panose="03050602040202020205" pitchFamily="66" charset="77"/>
                        </a:rPr>
                        <a:t>s</a:t>
                      </a:r>
                    </a:p>
                    <a:p>
                      <a:pPr algn="ctr">
                        <a:defRPr sz="1800"/>
                      </a:pPr>
                      <a:r>
                        <a:rPr lang="en-GB" sz="1600" dirty="0">
                          <a:solidFill>
                            <a:sysClr val="windowText" lastClr="000000"/>
                          </a:solidFill>
                          <a:latin typeface="Chalkboard" panose="03050602040202020205" pitchFamily="66" charset="77"/>
                        </a:rPr>
                        <a:t>Forest school outdoor learning</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Sand play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Role play</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Soft play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Sensory activities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Yoga</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Big Blue Bubble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Occupational therapy activities</a:t>
                      </a:r>
                    </a:p>
                  </a:txBody>
                  <a:tcPr marL="45705" marR="45705" horzOverflow="overflow">
                    <a:solidFill>
                      <a:srgbClr val="00B300"/>
                    </a:solidFill>
                  </a:tcPr>
                </a:tc>
                <a:extLst>
                  <a:ext uri="{0D108BD9-81ED-4DB2-BD59-A6C34878D82A}">
                    <a16:rowId xmlns:a16="http://schemas.microsoft.com/office/drawing/2014/main" val="10001"/>
                  </a:ext>
                </a:extLst>
              </a:tr>
            </a:tbl>
          </a:graphicData>
        </a:graphic>
      </p:graphicFrame>
      <p:graphicFrame>
        <p:nvGraphicFramePr>
          <p:cNvPr id="11" name="Table 14">
            <a:extLst>
              <a:ext uri="{FF2B5EF4-FFF2-40B4-BE49-F238E27FC236}">
                <a16:creationId xmlns:a16="http://schemas.microsoft.com/office/drawing/2014/main" id="{9B428820-A547-A148-B86F-5181138093ED}"/>
              </a:ext>
            </a:extLst>
          </p:cNvPr>
          <p:cNvGraphicFramePr/>
          <p:nvPr>
            <p:extLst>
              <p:ext uri="{D42A27DB-BD31-4B8C-83A1-F6EECF244321}">
                <p14:modId xmlns:p14="http://schemas.microsoft.com/office/powerpoint/2010/main" val="332456759"/>
              </p:ext>
            </p:extLst>
          </p:nvPr>
        </p:nvGraphicFramePr>
        <p:xfrm>
          <a:off x="3693932" y="3025001"/>
          <a:ext cx="2162355" cy="3198305"/>
        </p:xfrm>
        <a:graphic>
          <a:graphicData uri="http://schemas.openxmlformats.org/drawingml/2006/table">
            <a:tbl>
              <a:tblPr firstRow="1" bandRow="1"/>
              <a:tblGrid>
                <a:gridCol w="2162355">
                  <a:extLst>
                    <a:ext uri="{9D8B030D-6E8A-4147-A177-3AD203B41FA5}">
                      <a16:colId xmlns:a16="http://schemas.microsoft.com/office/drawing/2014/main" val="20000"/>
                    </a:ext>
                  </a:extLst>
                </a:gridCol>
              </a:tblGrid>
              <a:tr h="429898">
                <a:tc>
                  <a:txBody>
                    <a:bodyPr/>
                    <a:lstStyle/>
                    <a:p>
                      <a:pPr algn="ctr">
                        <a:defRPr sz="1800" b="0">
                          <a:solidFill>
                            <a:srgbClr val="000000"/>
                          </a:solidFill>
                        </a:defRPr>
                      </a:pPr>
                      <a:r>
                        <a:rPr lang="en-GB" sz="1600" b="1" dirty="0">
                          <a:solidFill>
                            <a:sysClr val="windowText" lastClr="000000"/>
                          </a:solidFill>
                          <a:latin typeface="Chalkboard" panose="03050602040202020205" pitchFamily="66" charset="77"/>
                          <a:sym typeface="Helvetica"/>
                        </a:rPr>
                        <a:t>Social &amp; </a:t>
                      </a:r>
                    </a:p>
                    <a:p>
                      <a:pPr algn="ctr">
                        <a:defRPr sz="1800" b="0">
                          <a:solidFill>
                            <a:srgbClr val="000000"/>
                          </a:solidFill>
                        </a:defRPr>
                      </a:pPr>
                      <a:r>
                        <a:rPr lang="en-GB" sz="1600" b="1" dirty="0">
                          <a:solidFill>
                            <a:sysClr val="windowText" lastClr="000000"/>
                          </a:solidFill>
                          <a:latin typeface="Chalkboard" panose="03050602040202020205" pitchFamily="66" charset="77"/>
                          <a:sym typeface="Helvetica"/>
                        </a:rPr>
                        <a:t>Emotional</a:t>
                      </a:r>
                      <a:endParaRPr sz="1600" b="1" dirty="0">
                        <a:solidFill>
                          <a:sysClr val="windowText" lastClr="000000"/>
                        </a:solidFill>
                        <a:latin typeface="Chalkboard" panose="03050602040202020205" pitchFamily="66" charset="77"/>
                        <a:sym typeface="Helvetica"/>
                      </a:endParaRPr>
                    </a:p>
                  </a:txBody>
                  <a:tcPr marL="45755" marR="45755" marT="45655" marB="45655" horzOverflow="overflow">
                    <a:solidFill>
                      <a:srgbClr val="92D050"/>
                    </a:solidFill>
                  </a:tcPr>
                </a:tc>
                <a:extLst>
                  <a:ext uri="{0D108BD9-81ED-4DB2-BD59-A6C34878D82A}">
                    <a16:rowId xmlns:a16="http://schemas.microsoft.com/office/drawing/2014/main" val="10000"/>
                  </a:ext>
                </a:extLst>
              </a:tr>
              <a:tr h="26193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Time to talk</a:t>
                      </a:r>
                    </a:p>
                    <a:p>
                      <a:pPr marL="0" marR="0" lvl="0" indent="0" algn="ctr" defTabSz="914400" rtl="0" eaLnBrk="1" fontAlgn="auto" latinLnBrk="0" hangingPunct="1">
                        <a:lnSpc>
                          <a:spcPct val="100000"/>
                        </a:lnSpc>
                        <a:spcBef>
                          <a:spcPts val="0"/>
                        </a:spcBef>
                        <a:spcAft>
                          <a:spcPts val="0"/>
                        </a:spcAft>
                        <a:buClrTx/>
                        <a:buSzTx/>
                        <a:buFontTx/>
                        <a:buNone/>
                        <a:tabLst/>
                        <a:defRPr sz="1800"/>
                      </a:pPr>
                      <a:r>
                        <a:rPr sz="1600" dirty="0">
                          <a:solidFill>
                            <a:sysClr val="windowText" lastClr="000000"/>
                          </a:solidFill>
                          <a:latin typeface="Chalkboard" panose="03050602040202020205" pitchFamily="66" charset="77"/>
                        </a:rPr>
                        <a:t>Thrive</a:t>
                      </a:r>
                      <a:r>
                        <a:rPr lang="en-GB" sz="1600" dirty="0">
                          <a:solidFill>
                            <a:sysClr val="windowText" lastClr="000000"/>
                          </a:solidFill>
                          <a:latin typeface="Chalkboard" panose="03050602040202020205" pitchFamily="66" charset="77"/>
                        </a:rPr>
                        <a:t> activities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Thrive 1:1 sessions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Social Speaking</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Show and tell in classes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PSHE sessions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Lego group time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Big Blue Bubble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Yoga and relaxation</a:t>
                      </a:r>
                    </a:p>
                  </a:txBody>
                  <a:tcPr marL="45755" marR="45755" marT="45655" marB="45655" horzOverflow="overflow">
                    <a:solidFill>
                      <a:srgbClr val="92D050"/>
                    </a:solidFill>
                  </a:tcPr>
                </a:tc>
                <a:extLst>
                  <a:ext uri="{0D108BD9-81ED-4DB2-BD59-A6C34878D82A}">
                    <a16:rowId xmlns:a16="http://schemas.microsoft.com/office/drawing/2014/main" val="10001"/>
                  </a:ext>
                </a:extLst>
              </a:tr>
            </a:tbl>
          </a:graphicData>
        </a:graphic>
      </p:graphicFrame>
      <p:grpSp>
        <p:nvGrpSpPr>
          <p:cNvPr id="16" name="Group 15">
            <a:extLst>
              <a:ext uri="{FF2B5EF4-FFF2-40B4-BE49-F238E27FC236}">
                <a16:creationId xmlns:a16="http://schemas.microsoft.com/office/drawing/2014/main" id="{030192EB-E891-724B-927D-0F8581692932}"/>
              </a:ext>
            </a:extLst>
          </p:cNvPr>
          <p:cNvGrpSpPr/>
          <p:nvPr/>
        </p:nvGrpSpPr>
        <p:grpSpPr>
          <a:xfrm>
            <a:off x="252315" y="5824392"/>
            <a:ext cx="2341436" cy="914400"/>
            <a:chOff x="180875" y="5852968"/>
            <a:chExt cx="2341436" cy="914400"/>
          </a:xfrm>
        </p:grpSpPr>
        <p:pic>
          <p:nvPicPr>
            <p:cNvPr id="14" name="Graphic 13" descr="Badge Follow with solid fill">
              <a:hlinkClick r:id="" action="ppaction://hlinkshowjump?jump=nextslide"/>
              <a:extLst>
                <a:ext uri="{FF2B5EF4-FFF2-40B4-BE49-F238E27FC236}">
                  <a16:creationId xmlns:a16="http://schemas.microsoft.com/office/drawing/2014/main" id="{C25657C3-60D7-254D-A9B0-F708EC09CD0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D4312DD-18D8-6B47-999C-772F89922444}"/>
                </a:ext>
              </a:extLst>
            </p:cNvPr>
            <p:cNvSpPr txBox="1"/>
            <p:nvPr/>
          </p:nvSpPr>
          <p:spPr>
            <a:xfrm>
              <a:off x="770746" y="6164933"/>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grpSp>
        <p:nvGrpSpPr>
          <p:cNvPr id="22" name="Group 21">
            <a:extLst>
              <a:ext uri="{FF2B5EF4-FFF2-40B4-BE49-F238E27FC236}">
                <a16:creationId xmlns:a16="http://schemas.microsoft.com/office/drawing/2014/main" id="{3D0BD068-D3C1-7D49-B8CC-5ED8A9645A65}"/>
              </a:ext>
            </a:extLst>
          </p:cNvPr>
          <p:cNvGrpSpPr/>
          <p:nvPr/>
        </p:nvGrpSpPr>
        <p:grpSpPr>
          <a:xfrm>
            <a:off x="5984749" y="5848784"/>
            <a:ext cx="2341436" cy="914400"/>
            <a:chOff x="180875" y="5852968"/>
            <a:chExt cx="2341436" cy="914400"/>
          </a:xfrm>
        </p:grpSpPr>
        <p:pic>
          <p:nvPicPr>
            <p:cNvPr id="23" name="Graphic 22" descr="Badge Follow with solid fill">
              <a:hlinkClick r:id="" action="ppaction://hlinkshowjump?jump=nextslide"/>
              <a:extLst>
                <a:ext uri="{FF2B5EF4-FFF2-40B4-BE49-F238E27FC236}">
                  <a16:creationId xmlns:a16="http://schemas.microsoft.com/office/drawing/2014/main" id="{CD36C63B-F177-8547-B2D7-69E487F8145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B8A4B57F-FA27-BE44-9793-4BE2B3AC71D4}"/>
                </a:ext>
              </a:extLst>
            </p:cNvPr>
            <p:cNvSpPr txBox="1"/>
            <p:nvPr/>
          </p:nvSpPr>
          <p:spPr>
            <a:xfrm>
              <a:off x="770746" y="6375951"/>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grpSp>
        <p:nvGrpSpPr>
          <p:cNvPr id="25" name="Group 24">
            <a:extLst>
              <a:ext uri="{FF2B5EF4-FFF2-40B4-BE49-F238E27FC236}">
                <a16:creationId xmlns:a16="http://schemas.microsoft.com/office/drawing/2014/main" id="{E1478E2D-E5BD-B148-B86E-F522B004A3B3}"/>
              </a:ext>
            </a:extLst>
          </p:cNvPr>
          <p:cNvGrpSpPr/>
          <p:nvPr/>
        </p:nvGrpSpPr>
        <p:grpSpPr>
          <a:xfrm>
            <a:off x="3087025" y="5832249"/>
            <a:ext cx="2341436" cy="914400"/>
            <a:chOff x="180875" y="5852968"/>
            <a:chExt cx="2341436" cy="914400"/>
          </a:xfrm>
        </p:grpSpPr>
        <p:pic>
          <p:nvPicPr>
            <p:cNvPr id="26" name="Graphic 25" descr="Badge Follow with solid fill">
              <a:hlinkClick r:id="" action="ppaction://hlinkshowjump?jump=nextslide"/>
              <a:extLst>
                <a:ext uri="{FF2B5EF4-FFF2-40B4-BE49-F238E27FC236}">
                  <a16:creationId xmlns:a16="http://schemas.microsoft.com/office/drawing/2014/main" id="{D577F2B8-1D30-EC4E-A4C3-5ADC60C62AE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87CA925-15D9-1B4E-BA88-3FB9D53A651F}"/>
                </a:ext>
              </a:extLst>
            </p:cNvPr>
            <p:cNvSpPr txBox="1"/>
            <p:nvPr/>
          </p:nvSpPr>
          <p:spPr>
            <a:xfrm>
              <a:off x="770746" y="6235273"/>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grpSp>
        <p:nvGrpSpPr>
          <p:cNvPr id="28" name="Group 27">
            <a:extLst>
              <a:ext uri="{FF2B5EF4-FFF2-40B4-BE49-F238E27FC236}">
                <a16:creationId xmlns:a16="http://schemas.microsoft.com/office/drawing/2014/main" id="{A299670E-9023-E54B-A5CA-6F519165F1AC}"/>
              </a:ext>
            </a:extLst>
          </p:cNvPr>
          <p:cNvGrpSpPr/>
          <p:nvPr/>
        </p:nvGrpSpPr>
        <p:grpSpPr>
          <a:xfrm>
            <a:off x="9107167" y="5824551"/>
            <a:ext cx="2359021" cy="914400"/>
            <a:chOff x="180875" y="5852968"/>
            <a:chExt cx="2359021" cy="914400"/>
          </a:xfrm>
        </p:grpSpPr>
        <p:pic>
          <p:nvPicPr>
            <p:cNvPr id="29" name="Graphic 28" descr="Badge Follow with solid fill">
              <a:hlinkClick r:id="" action="ppaction://hlinkshowjump?jump=nextslide"/>
              <a:extLst>
                <a:ext uri="{FF2B5EF4-FFF2-40B4-BE49-F238E27FC236}">
                  <a16:creationId xmlns:a16="http://schemas.microsoft.com/office/drawing/2014/main" id="{4F61CC9C-9588-084E-B678-BA7610D9C8F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8978D92D-FF06-2843-9AA0-3CDEBEA7507F}"/>
                </a:ext>
              </a:extLst>
            </p:cNvPr>
            <p:cNvSpPr txBox="1"/>
            <p:nvPr/>
          </p:nvSpPr>
          <p:spPr>
            <a:xfrm>
              <a:off x="788331" y="6270443"/>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spTree>
    <p:extLst>
      <p:ext uri="{BB962C8B-B14F-4D97-AF65-F5344CB8AC3E}">
        <p14:creationId xmlns:p14="http://schemas.microsoft.com/office/powerpoint/2010/main" val="125995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077E-0FEF-E043-A4C1-B881DD0868B3}"/>
              </a:ext>
            </a:extLst>
          </p:cNvPr>
          <p:cNvSpPr>
            <a:spLocks noGrp="1"/>
          </p:cNvSpPr>
          <p:nvPr>
            <p:ph type="title"/>
          </p:nvPr>
        </p:nvSpPr>
        <p:spPr>
          <a:xfrm>
            <a:off x="561753" y="-61243"/>
            <a:ext cx="10515600" cy="1325563"/>
          </a:xfrm>
        </p:spPr>
        <p:txBody>
          <a:bodyPr/>
          <a:lstStyle/>
          <a:p>
            <a:r>
              <a:rPr lang="en-GB" dirty="0">
                <a:latin typeface="Cooper Black" panose="0208090404030B020404" pitchFamily="18" charset="0"/>
              </a:rPr>
              <a:t>Cognition and learning needs</a:t>
            </a:r>
          </a:p>
        </p:txBody>
      </p:sp>
      <p:pic>
        <p:nvPicPr>
          <p:cNvPr id="10242" name="Picture 2" descr="The best free Cognition icon images. Download from 17 free icons of  Cognition at GetDrawings">
            <a:extLst>
              <a:ext uri="{FF2B5EF4-FFF2-40B4-BE49-F238E27FC236}">
                <a16:creationId xmlns:a16="http://schemas.microsoft.com/office/drawing/2014/main" id="{955A72A6-1633-CE4C-AD3A-89EFBB8B4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35" y="3284454"/>
            <a:ext cx="3411618" cy="34116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11CC0D2-ECAC-D94F-91BE-E4E43FB6772F}"/>
              </a:ext>
            </a:extLst>
          </p:cNvPr>
          <p:cNvGrpSpPr/>
          <p:nvPr/>
        </p:nvGrpSpPr>
        <p:grpSpPr>
          <a:xfrm>
            <a:off x="10466363" y="104761"/>
            <a:ext cx="1561513" cy="1456752"/>
            <a:chOff x="10466363" y="104761"/>
            <a:chExt cx="1561513" cy="1456752"/>
          </a:xfrm>
        </p:grpSpPr>
        <p:sp>
          <p:nvSpPr>
            <p:cNvPr id="9" name="Folded Corner 8">
              <a:extLst>
                <a:ext uri="{FF2B5EF4-FFF2-40B4-BE49-F238E27FC236}">
                  <a16:creationId xmlns:a16="http://schemas.microsoft.com/office/drawing/2014/main" id="{2C0D53F6-0785-2047-A3DB-5B8372369C41}"/>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hlinkClick r:id="rId3" action="ppaction://hlinksldjump"/>
              <a:extLst>
                <a:ext uri="{FF2B5EF4-FFF2-40B4-BE49-F238E27FC236}">
                  <a16:creationId xmlns:a16="http://schemas.microsoft.com/office/drawing/2014/main" id="{5CAA0396-087A-654D-A3C7-D44582DCE95C}"/>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1" name="Picture 10">
              <a:hlinkClick r:id="rId3" action="ppaction://hlinksldjump"/>
              <a:extLst>
                <a:ext uri="{FF2B5EF4-FFF2-40B4-BE49-F238E27FC236}">
                  <a16:creationId xmlns:a16="http://schemas.microsoft.com/office/drawing/2014/main" id="{5AA2BAFF-D92E-A842-8443-0EB7337BF922}"/>
                </a:ext>
              </a:extLst>
            </p:cNvPr>
            <p:cNvPicPr>
              <a:picLocks noChangeAspect="1"/>
            </p:cNvPicPr>
            <p:nvPr/>
          </p:nvPicPr>
          <p:blipFill rotWithShape="1">
            <a:blip r:embed="rId4"/>
            <a:srcRect l="-1884" t="20268" r="-1204" b="14256"/>
            <a:stretch/>
          </p:blipFill>
          <p:spPr>
            <a:xfrm>
              <a:off x="10823944" y="104761"/>
              <a:ext cx="1203931" cy="1149882"/>
            </a:xfrm>
            <a:prstGeom prst="ellipse">
              <a:avLst/>
            </a:prstGeom>
            <a:ln>
              <a:noFill/>
            </a:ln>
            <a:effectLst>
              <a:softEdge rad="112500"/>
            </a:effectLst>
          </p:spPr>
        </p:pic>
      </p:grpSp>
      <p:graphicFrame>
        <p:nvGraphicFramePr>
          <p:cNvPr id="12" name="Group 88">
            <a:extLst>
              <a:ext uri="{FF2B5EF4-FFF2-40B4-BE49-F238E27FC236}">
                <a16:creationId xmlns:a16="http://schemas.microsoft.com/office/drawing/2014/main" id="{32805F71-7E20-D14B-92A7-8CEB286A9458}"/>
              </a:ext>
            </a:extLst>
          </p:cNvPr>
          <p:cNvGraphicFramePr>
            <a:graphicFrameLocks noGrp="1"/>
          </p:cNvGraphicFramePr>
          <p:nvPr>
            <p:ph idx="1"/>
            <p:extLst>
              <p:ext uri="{D42A27DB-BD31-4B8C-83A1-F6EECF244321}">
                <p14:modId xmlns:p14="http://schemas.microsoft.com/office/powerpoint/2010/main" val="3989204437"/>
              </p:ext>
            </p:extLst>
          </p:nvPr>
        </p:nvGraphicFramePr>
        <p:xfrm>
          <a:off x="4567377" y="1836330"/>
          <a:ext cx="7187255" cy="4937772"/>
        </p:xfrm>
        <a:graphic>
          <a:graphicData uri="http://schemas.openxmlformats.org/drawingml/2006/table">
            <a:tbl>
              <a:tblPr/>
              <a:tblGrid>
                <a:gridCol w="2395752">
                  <a:extLst>
                    <a:ext uri="{9D8B030D-6E8A-4147-A177-3AD203B41FA5}">
                      <a16:colId xmlns:a16="http://schemas.microsoft.com/office/drawing/2014/main" val="20001"/>
                    </a:ext>
                  </a:extLst>
                </a:gridCol>
                <a:gridCol w="2232881">
                  <a:extLst>
                    <a:ext uri="{9D8B030D-6E8A-4147-A177-3AD203B41FA5}">
                      <a16:colId xmlns:a16="http://schemas.microsoft.com/office/drawing/2014/main" val="20002"/>
                    </a:ext>
                  </a:extLst>
                </a:gridCol>
                <a:gridCol w="2558622">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work</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47356">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Differentiated curriculum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Specific groupings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Personalised resources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Booster club</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Labelled resources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Maths resources for hands on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Modelling</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Verbal feedback</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Homework specific to difficulty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Personalised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Spelling shed work</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Questioning</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Reading/ Spelling/ tests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 data</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Tackling Tables daily and weekly tests </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aids &amp; resources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timetable</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Dyslexia friendly classes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Writing frames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Support from peers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Vocabulary ninja</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Booster groups/ clubs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Maths catch 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Maths pre teach</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Number shark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Word shark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Spelling shed Hive games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G&amp;T booster sessions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Guided Groups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Memory Groups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Multi-sensory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Numicon</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Paired work/peer mentoring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Sound Discovery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programmes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teaching – phonics, reading, maths, writing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Building resilience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test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access arrangements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through technology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Catch up maths and literacy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overlays, reading rulers and exercise books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Differentiated homework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Norfolk Assessment Pathways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Pre-teaching &amp; Over Learning</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SATs arrangements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Reading comprehension work</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Scribes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Educational psychologist advice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SRB input</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28E1C932-146F-C54B-81AC-87BFBEFC4BA5}"/>
              </a:ext>
            </a:extLst>
          </p:cNvPr>
          <p:cNvSpPr txBox="1"/>
          <p:nvPr/>
        </p:nvSpPr>
        <p:spPr>
          <a:xfrm>
            <a:off x="225595" y="1899459"/>
            <a:ext cx="4248400" cy="1384995"/>
          </a:xfrm>
          <a:prstGeom prst="rect">
            <a:avLst/>
          </a:prstGeom>
          <a:noFill/>
        </p:spPr>
        <p:txBody>
          <a:bodyPr wrap="square" rtlCol="0">
            <a:spAutoFit/>
          </a:bodyPr>
          <a:lstStyle/>
          <a:p>
            <a:pPr algn="ctr"/>
            <a:r>
              <a:rPr lang="en-GB" sz="1400" b="1" dirty="0"/>
              <a:t>All these strategies aim to improve academic achievement and progress related to learning and understanding. Some children will need top up and are able to make significant progress. If you wish to discuss any of these strategies, please contact your class teacher. </a:t>
            </a:r>
          </a:p>
        </p:txBody>
      </p:sp>
      <p:sp>
        <p:nvSpPr>
          <p:cNvPr id="13" name="TextBox 12">
            <a:extLst>
              <a:ext uri="{FF2B5EF4-FFF2-40B4-BE49-F238E27FC236}">
                <a16:creationId xmlns:a16="http://schemas.microsoft.com/office/drawing/2014/main" id="{C07E2D38-77C4-E245-AA7D-1CC04258DBAB}"/>
              </a:ext>
            </a:extLst>
          </p:cNvPr>
          <p:cNvSpPr txBox="1"/>
          <p:nvPr/>
        </p:nvSpPr>
        <p:spPr>
          <a:xfrm>
            <a:off x="32084" y="1015270"/>
            <a:ext cx="10466362" cy="646331"/>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Cognition and learning refers to the thought process and thinking skills a child may have. Cognition and learning needs are on a continuum and may vary depending on the subject, time and the child. Children with learning needs may progress at a slower pace than their peers and need interventions like the ones below. </a:t>
            </a:r>
          </a:p>
        </p:txBody>
      </p:sp>
    </p:spTree>
    <p:extLst>
      <p:ext uri="{BB962C8B-B14F-4D97-AF65-F5344CB8AC3E}">
        <p14:creationId xmlns:p14="http://schemas.microsoft.com/office/powerpoint/2010/main" val="161908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BD34-9C79-1549-BC74-5216006A9AB7}"/>
              </a:ext>
            </a:extLst>
          </p:cNvPr>
          <p:cNvSpPr>
            <a:spLocks noGrp="1"/>
          </p:cNvSpPr>
          <p:nvPr>
            <p:ph type="title"/>
          </p:nvPr>
        </p:nvSpPr>
        <p:spPr>
          <a:xfrm>
            <a:off x="838200" y="-100302"/>
            <a:ext cx="10515600" cy="1325563"/>
          </a:xfrm>
        </p:spPr>
        <p:txBody>
          <a:bodyPr/>
          <a:lstStyle/>
          <a:p>
            <a:r>
              <a:rPr lang="en-GB" dirty="0">
                <a:latin typeface="Cooper Black" panose="0208090404030B020404" pitchFamily="18" charset="0"/>
              </a:rPr>
              <a:t>Social and emotional needs</a:t>
            </a:r>
          </a:p>
        </p:txBody>
      </p:sp>
      <p:grpSp>
        <p:nvGrpSpPr>
          <p:cNvPr id="4" name="Group 3">
            <a:extLst>
              <a:ext uri="{FF2B5EF4-FFF2-40B4-BE49-F238E27FC236}">
                <a16:creationId xmlns:a16="http://schemas.microsoft.com/office/drawing/2014/main" id="{2FF7FB95-C98D-6B4B-8EA5-639AEAF7D0C6}"/>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602FEE73-53A2-194A-A7AA-6411255C8A28}"/>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E9F5799F-07FB-AD42-AE83-239F69FAEFA6}"/>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A2E27C3F-19B7-4144-9417-6755AC04DA15}"/>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12290" name="Picture 2" descr="Emotion PNG Transparent Images | PNG All">
            <a:extLst>
              <a:ext uri="{FF2B5EF4-FFF2-40B4-BE49-F238E27FC236}">
                <a16:creationId xmlns:a16="http://schemas.microsoft.com/office/drawing/2014/main" id="{AEFF8BA8-86FE-0945-BBC9-8ABED7057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4" y="3941302"/>
            <a:ext cx="3417276" cy="29166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oup 88">
            <a:extLst>
              <a:ext uri="{FF2B5EF4-FFF2-40B4-BE49-F238E27FC236}">
                <a16:creationId xmlns:a16="http://schemas.microsoft.com/office/drawing/2014/main" id="{EFD0A02C-1847-1A4B-A6DA-DF8198E9D6F2}"/>
              </a:ext>
            </a:extLst>
          </p:cNvPr>
          <p:cNvGraphicFramePr>
            <a:graphicFrameLocks/>
          </p:cNvGraphicFramePr>
          <p:nvPr>
            <p:extLst>
              <p:ext uri="{D42A27DB-BD31-4B8C-83A1-F6EECF244321}">
                <p14:modId xmlns:p14="http://schemas.microsoft.com/office/powerpoint/2010/main" val="4143908867"/>
              </p:ext>
            </p:extLst>
          </p:nvPr>
        </p:nvGraphicFramePr>
        <p:xfrm>
          <a:off x="3870250" y="1833803"/>
          <a:ext cx="8157625" cy="4937766"/>
        </p:xfrm>
        <a:graphic>
          <a:graphicData uri="http://schemas.openxmlformats.org/drawingml/2006/table">
            <a:tbl>
              <a:tblPr/>
              <a:tblGrid>
                <a:gridCol w="3097281">
                  <a:extLst>
                    <a:ext uri="{9D8B030D-6E8A-4147-A177-3AD203B41FA5}">
                      <a16:colId xmlns:a16="http://schemas.microsoft.com/office/drawing/2014/main" val="20001"/>
                    </a:ext>
                  </a:extLst>
                </a:gridCol>
                <a:gridCol w="2115747">
                  <a:extLst>
                    <a:ext uri="{9D8B030D-6E8A-4147-A177-3AD203B41FA5}">
                      <a16:colId xmlns:a16="http://schemas.microsoft.com/office/drawing/2014/main" val="20002"/>
                    </a:ext>
                  </a:extLst>
                </a:gridCol>
                <a:gridCol w="2944597">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47356">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PSHE/ RSE activities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Outdoor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in church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Attendance stickers/ certificates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Pupil of the day/ week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Sharing assemblies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Circle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Class rules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Communication diary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House/ table team points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Parent Questionnaires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Thrive/ rainbow room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Playground Buddy benches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Pupil Questionnaires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School Council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SEAL activities/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Traffic Lights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Bronze, silver, gold awards KS1</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Transition activities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Use of 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Whole school family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Yoga/ relaxation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Breathing exercises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Big blue bubble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Breaktime play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talk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Lego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Thrive group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Newsletter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Cycling proficiency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Eco Team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Gardening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 class TA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Librarians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Monitors/ captains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 led sports/ activities outdoors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Forest school group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Year 6 leaders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 leaders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Small group circle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Big blue bubble in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Social speaking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533400" indent="-533400" algn="l">
                        <a:spcBef>
                          <a:spcPct val="20000"/>
                        </a:spcBef>
                        <a:defRPr sz="2800">
                          <a:solidFill>
                            <a:schemeClr val="tx1"/>
                          </a:solidFill>
                          <a:latin typeface="Arial" panose="020B0604020202020204" pitchFamily="34" charset="0"/>
                          <a:cs typeface="Arial" panose="020B0604020202020204" pitchFamily="34" charset="0"/>
                        </a:defRPr>
                      </a:lvl1pPr>
                      <a:lvl2pPr marL="914400" indent="-457200" algn="l">
                        <a:spcBef>
                          <a:spcPct val="20000"/>
                        </a:spcBef>
                        <a:defRPr sz="2400">
                          <a:solidFill>
                            <a:schemeClr val="tx1"/>
                          </a:solidFill>
                          <a:latin typeface="Arial" panose="020B0604020202020204" pitchFamily="34" charset="0"/>
                          <a:cs typeface="Arial" panose="020B0604020202020204" pitchFamily="34" charset="0"/>
                        </a:defRPr>
                      </a:lvl2pPr>
                      <a:lvl3pPr marL="1295400" indent="-381000" algn="l">
                        <a:spcBef>
                          <a:spcPct val="20000"/>
                        </a:spcBef>
                        <a:defRPr sz="2000">
                          <a:solidFill>
                            <a:schemeClr val="tx1"/>
                          </a:solidFill>
                          <a:latin typeface="Arial" panose="020B0604020202020204" pitchFamily="34" charset="0"/>
                          <a:cs typeface="Arial" panose="020B0604020202020204" pitchFamily="34" charset="0"/>
                        </a:defRPr>
                      </a:lvl3pPr>
                      <a:lvl4pPr marL="1714500" indent="-342900" algn="l">
                        <a:spcBef>
                          <a:spcPct val="20000"/>
                        </a:spcBef>
                        <a:defRPr>
                          <a:solidFill>
                            <a:schemeClr val="tx1"/>
                          </a:solidFill>
                          <a:latin typeface="Arial" panose="020B0604020202020204" pitchFamily="34" charset="0"/>
                          <a:cs typeface="Arial" panose="020B0604020202020204" pitchFamily="34" charset="0"/>
                        </a:defRPr>
                      </a:lvl4pPr>
                      <a:lvl5pPr marL="2171700" indent="-342900" algn="l">
                        <a:spcBef>
                          <a:spcPct val="2000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support for transition </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Behaviour Logs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Breaktime TA</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Drawing and Talking </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Early Help Support</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Family Support Plans (FSPs)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Nursing team </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Thrive sessions 1:1</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Norfolk Steps Training</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Point 1</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Reward charts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Risk assessments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Sensory Circuits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SRB referral</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Work with Social Care</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Zones of Regulation</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WIN / PACE regulation</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empty bucket</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Emotional release work</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D27D1EA2-A360-6842-9B17-75C6A53F1F48}"/>
              </a:ext>
            </a:extLst>
          </p:cNvPr>
          <p:cNvSpPr txBox="1"/>
          <p:nvPr/>
        </p:nvSpPr>
        <p:spPr>
          <a:xfrm>
            <a:off x="225595" y="1844325"/>
            <a:ext cx="3417276" cy="2031325"/>
          </a:xfrm>
          <a:prstGeom prst="rect">
            <a:avLst/>
          </a:prstGeom>
          <a:noFill/>
        </p:spPr>
        <p:txBody>
          <a:bodyPr wrap="square" rtlCol="0">
            <a:spAutoFit/>
          </a:bodyPr>
          <a:lstStyle/>
          <a:p>
            <a:pPr algn="ctr"/>
            <a:r>
              <a:rPr lang="en-GB" sz="1400" b="1" dirty="0"/>
              <a:t>All these strategies aim to improve emotional understanding, regulation and social interactions. Some children will need  regular contact with an adult in order to understand their emotions and how to cope with them. If you wish to discuss any of these strategies, please contact your class teacher. </a:t>
            </a:r>
          </a:p>
        </p:txBody>
      </p:sp>
      <p:sp>
        <p:nvSpPr>
          <p:cNvPr id="11" name="TextBox 10">
            <a:extLst>
              <a:ext uri="{FF2B5EF4-FFF2-40B4-BE49-F238E27FC236}">
                <a16:creationId xmlns:a16="http://schemas.microsoft.com/office/drawing/2014/main" id="{5C159DBA-FF15-9646-A386-1795BD95A9F7}"/>
              </a:ext>
            </a:extLst>
          </p:cNvPr>
          <p:cNvSpPr txBox="1"/>
          <p:nvPr/>
        </p:nvSpPr>
        <p:spPr>
          <a:xfrm>
            <a:off x="160420" y="935060"/>
            <a:ext cx="10117785" cy="646331"/>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Social and emotional needs refer to the emotional wellbeing and ability to manage, understand and deal with our emotions in a healthy way, in a variety of situations. In children, SEMH difficulties may manifest themselves in a variety of ways, children's mental health is a key priority and is a whole school focus at Ingoldisthorpe Primary. </a:t>
            </a:r>
          </a:p>
        </p:txBody>
      </p:sp>
    </p:spTree>
    <p:extLst>
      <p:ext uri="{BB962C8B-B14F-4D97-AF65-F5344CB8AC3E}">
        <p14:creationId xmlns:p14="http://schemas.microsoft.com/office/powerpoint/2010/main" val="298731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29C6-EE90-B842-8D92-2B1EAD26DC79}"/>
              </a:ext>
            </a:extLst>
          </p:cNvPr>
          <p:cNvSpPr>
            <a:spLocks noGrp="1"/>
          </p:cNvSpPr>
          <p:nvPr>
            <p:ph type="title"/>
          </p:nvPr>
        </p:nvSpPr>
        <p:spPr>
          <a:xfrm>
            <a:off x="158674" y="-51296"/>
            <a:ext cx="10515600" cy="1325563"/>
          </a:xfrm>
        </p:spPr>
        <p:txBody>
          <a:bodyPr>
            <a:normAutofit/>
          </a:bodyPr>
          <a:lstStyle/>
          <a:p>
            <a:r>
              <a:rPr lang="en-GB" sz="4000" dirty="0">
                <a:latin typeface="Cooper Black" panose="0208090404030B020404" pitchFamily="18" charset="0"/>
              </a:rPr>
              <a:t>Communication and Interaction needs</a:t>
            </a:r>
          </a:p>
        </p:txBody>
      </p:sp>
      <p:grpSp>
        <p:nvGrpSpPr>
          <p:cNvPr id="4" name="Group 3">
            <a:extLst>
              <a:ext uri="{FF2B5EF4-FFF2-40B4-BE49-F238E27FC236}">
                <a16:creationId xmlns:a16="http://schemas.microsoft.com/office/drawing/2014/main" id="{2E00F1C6-4C2B-2A40-84C1-383813F8CB17}"/>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19322921-C6BD-5140-9157-BB5E332AB049}"/>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5FB6F93D-8BC5-094E-9258-D3C7EAE3A76D}"/>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A4A8684E-8A4B-E34F-9AA4-C3A79AC93FAF}"/>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13316" name="Picture 4" descr="Lenguaje png 5 » PNG Image">
            <a:extLst>
              <a:ext uri="{FF2B5EF4-FFF2-40B4-BE49-F238E27FC236}">
                <a16:creationId xmlns:a16="http://schemas.microsoft.com/office/drawing/2014/main" id="{5024305B-466A-6049-BEB8-472687056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239" y="3384462"/>
            <a:ext cx="6774856" cy="3556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oup 88">
            <a:extLst>
              <a:ext uri="{FF2B5EF4-FFF2-40B4-BE49-F238E27FC236}">
                <a16:creationId xmlns:a16="http://schemas.microsoft.com/office/drawing/2014/main" id="{4616A894-0F0B-3D41-8CE7-B2CFB8AF0383}"/>
              </a:ext>
            </a:extLst>
          </p:cNvPr>
          <p:cNvGraphicFramePr>
            <a:graphicFrameLocks/>
          </p:cNvGraphicFramePr>
          <p:nvPr>
            <p:extLst>
              <p:ext uri="{D42A27DB-BD31-4B8C-83A1-F6EECF244321}">
                <p14:modId xmlns:p14="http://schemas.microsoft.com/office/powerpoint/2010/main" val="1464271912"/>
              </p:ext>
            </p:extLst>
          </p:nvPr>
        </p:nvGraphicFramePr>
        <p:xfrm>
          <a:off x="158674" y="2057971"/>
          <a:ext cx="8157625" cy="4571778"/>
        </p:xfrm>
        <a:graphic>
          <a:graphicData uri="http://schemas.openxmlformats.org/drawingml/2006/table">
            <a:tbl>
              <a:tblPr/>
              <a:tblGrid>
                <a:gridCol w="2913138">
                  <a:extLst>
                    <a:ext uri="{9D8B030D-6E8A-4147-A177-3AD203B41FA5}">
                      <a16:colId xmlns:a16="http://schemas.microsoft.com/office/drawing/2014/main" val="20001"/>
                    </a:ext>
                  </a:extLst>
                </a:gridCol>
                <a:gridCol w="2299890">
                  <a:extLst>
                    <a:ext uri="{9D8B030D-6E8A-4147-A177-3AD203B41FA5}">
                      <a16:colId xmlns:a16="http://schemas.microsoft.com/office/drawing/2014/main" val="20002"/>
                    </a:ext>
                  </a:extLst>
                </a:gridCol>
                <a:gridCol w="2944597">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0011">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Peer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Partner chat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Circle time/ SEAL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Differentiation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-delivery, pace, outcome,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questioning, grouping,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homework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Displays – visual – symbols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Labelled resources with pictures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Verbal feedback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Processing Time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Routines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School Council meetings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Check in every morning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Simplified language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Use of 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timetable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whiteboards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Writing frames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talk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Speech and language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Forest schools</a:t>
                      </a:r>
                    </a:p>
                  </a:txBody>
                  <a:tcPr marT="45606" marB="456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Class laptop/ iPad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Clicker 8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 class TA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Memory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Pre-teaching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Post lesson catch 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Quiet space for Speech therapy exercises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Reading Partners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Small group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Speech and Language Group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606" marB="456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test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arrangements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ASD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through technology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Individualised timetables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Individualised work spaces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timetable/organiser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Norfolk Assessment Pathways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Lego therapy/ group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TAs lunchtime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Speech and Language Therapist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Clicker 8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Signing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Social stories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SRB input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talk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Peer art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adult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Lunchtime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Assessments from ECCH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Captains/ mentors</a:t>
                      </a:r>
                    </a:p>
                  </a:txBody>
                  <a:tcPr marT="45606" marB="456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479C4AFC-037A-3448-AB65-50D390AA10DD}"/>
              </a:ext>
            </a:extLst>
          </p:cNvPr>
          <p:cNvSpPr txBox="1"/>
          <p:nvPr/>
        </p:nvSpPr>
        <p:spPr>
          <a:xfrm>
            <a:off x="8443133" y="2019913"/>
            <a:ext cx="3569675" cy="1600438"/>
          </a:xfrm>
          <a:prstGeom prst="rect">
            <a:avLst/>
          </a:prstGeom>
          <a:noFill/>
        </p:spPr>
        <p:txBody>
          <a:bodyPr wrap="square" rtlCol="0">
            <a:spAutoFit/>
          </a:bodyPr>
          <a:lstStyle/>
          <a:p>
            <a:pPr algn="ctr"/>
            <a:r>
              <a:rPr lang="en-GB" sz="1400" b="1" dirty="0"/>
              <a:t>All these strategies aim to increase children’s ability to work with others, understand social interactions and communicate emotions, feelings and needs successfully. If you wish to discuss any of these strategies, please contact your class teacher. </a:t>
            </a:r>
          </a:p>
        </p:txBody>
      </p:sp>
      <p:sp>
        <p:nvSpPr>
          <p:cNvPr id="11" name="TextBox 10">
            <a:extLst>
              <a:ext uri="{FF2B5EF4-FFF2-40B4-BE49-F238E27FC236}">
                <a16:creationId xmlns:a16="http://schemas.microsoft.com/office/drawing/2014/main" id="{E6FA654D-1F23-2741-B1DE-9A9AE23E70CD}"/>
              </a:ext>
            </a:extLst>
          </p:cNvPr>
          <p:cNvSpPr txBox="1"/>
          <p:nvPr/>
        </p:nvSpPr>
        <p:spPr>
          <a:xfrm>
            <a:off x="32084" y="951102"/>
            <a:ext cx="10466362" cy="646331"/>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Communication and interaction needs refers to children who struggle with speech and spoken language and also to those children who struggle to understand language. Children with SLCN will need regular monitoring and possibly specialist support from an SRB. However, at Ingoldisthorpe the EYFS practitioners and teachers are well trained to observe and help those with SLCN</a:t>
            </a:r>
          </a:p>
        </p:txBody>
      </p:sp>
    </p:spTree>
    <p:extLst>
      <p:ext uri="{BB962C8B-B14F-4D97-AF65-F5344CB8AC3E}">
        <p14:creationId xmlns:p14="http://schemas.microsoft.com/office/powerpoint/2010/main" val="2813773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93CC-A913-844A-9CC5-2B4682BC48FF}"/>
              </a:ext>
            </a:extLst>
          </p:cNvPr>
          <p:cNvSpPr>
            <a:spLocks noGrp="1"/>
          </p:cNvSpPr>
          <p:nvPr>
            <p:ph type="title"/>
          </p:nvPr>
        </p:nvSpPr>
        <p:spPr>
          <a:xfrm>
            <a:off x="891259" y="-195246"/>
            <a:ext cx="10515600" cy="1325563"/>
          </a:xfrm>
        </p:spPr>
        <p:txBody>
          <a:bodyPr/>
          <a:lstStyle/>
          <a:p>
            <a:r>
              <a:rPr lang="en-GB" dirty="0">
                <a:latin typeface="Cooper Black" panose="0208090404030B020404" pitchFamily="18" charset="0"/>
              </a:rPr>
              <a:t>Sensory and physical needs</a:t>
            </a:r>
          </a:p>
        </p:txBody>
      </p:sp>
      <p:grpSp>
        <p:nvGrpSpPr>
          <p:cNvPr id="4" name="Group 3">
            <a:extLst>
              <a:ext uri="{FF2B5EF4-FFF2-40B4-BE49-F238E27FC236}">
                <a16:creationId xmlns:a16="http://schemas.microsoft.com/office/drawing/2014/main" id="{042A5105-7EE5-E243-8402-D604769D86FF}"/>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40299B09-091B-F948-9986-EC95171628C2}"/>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07E97081-077D-DD40-8CB4-E6B6CE53D6AA}"/>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D2684646-F7C2-1442-A595-72DE4BF2E15D}"/>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14340" name="Picture 4" descr="Multi-Sensory Tour Text — Historic America">
            <a:extLst>
              <a:ext uri="{FF2B5EF4-FFF2-40B4-BE49-F238E27FC236}">
                <a16:creationId xmlns:a16="http://schemas.microsoft.com/office/drawing/2014/main" id="{E01CC742-BC90-064C-B6FB-3B6C96D53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53" y="3275811"/>
            <a:ext cx="3449637" cy="34297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oup 88">
            <a:extLst>
              <a:ext uri="{FF2B5EF4-FFF2-40B4-BE49-F238E27FC236}">
                <a16:creationId xmlns:a16="http://schemas.microsoft.com/office/drawing/2014/main" id="{A0DE2898-607E-0D42-B781-946F291F63E6}"/>
              </a:ext>
            </a:extLst>
          </p:cNvPr>
          <p:cNvGraphicFramePr>
            <a:graphicFrameLocks/>
          </p:cNvGraphicFramePr>
          <p:nvPr>
            <p:extLst>
              <p:ext uri="{D42A27DB-BD31-4B8C-83A1-F6EECF244321}">
                <p14:modId xmlns:p14="http://schemas.microsoft.com/office/powerpoint/2010/main" val="625411631"/>
              </p:ext>
            </p:extLst>
          </p:nvPr>
        </p:nvGraphicFramePr>
        <p:xfrm>
          <a:off x="3870250" y="1833803"/>
          <a:ext cx="8157625" cy="4206246"/>
        </p:xfrm>
        <a:graphic>
          <a:graphicData uri="http://schemas.openxmlformats.org/drawingml/2006/table">
            <a:tbl>
              <a:tblPr/>
              <a:tblGrid>
                <a:gridCol w="3097281">
                  <a:extLst>
                    <a:ext uri="{9D8B030D-6E8A-4147-A177-3AD203B41FA5}">
                      <a16:colId xmlns:a16="http://schemas.microsoft.com/office/drawing/2014/main" val="20001"/>
                    </a:ext>
                  </a:extLst>
                </a:gridCol>
                <a:gridCol w="2115747">
                  <a:extLst>
                    <a:ext uri="{9D8B030D-6E8A-4147-A177-3AD203B41FA5}">
                      <a16:colId xmlns:a16="http://schemas.microsoft.com/office/drawing/2014/main" val="20002"/>
                    </a:ext>
                  </a:extLst>
                </a:gridCol>
                <a:gridCol w="2944597">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0011">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whiteboard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Displays – readable font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Large copies/ modified prints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Left-handed equipment.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Left-handed seating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Matt laminates for displays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Resources in class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 – for sight,  access, hearing and mobility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Water bottles on desks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Noise and behaviour management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Adapted PE sessions and access around school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Forest schools days on Wednesday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Sensory adjustments to curriculum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Adapted curriculum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Soft play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Climbing frame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Overlays, slopes, cushions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Weighted blankets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Fidget toys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Adapted PE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Brain Gym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Breaktime peer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Microphones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Handwriting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 class TA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Modified Sports Day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OT intervention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Overlays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Sensory Circuits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Soft play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Sports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tabLst>
                          <a:tab pos="247650" algn="l"/>
                        </a:tabLst>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tabLst>
                          <a:tab pos="247650" algn="l"/>
                        </a:tabLst>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tabLst>
                          <a:tab pos="247650" algn="l"/>
                        </a:tabLst>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tabLst>
                          <a:tab pos="247650" algn="l"/>
                        </a:tabLst>
                        <a:defRPr>
                          <a:solidFill>
                            <a:schemeClr val="tx1"/>
                          </a:solidFill>
                          <a:latin typeface="Arial" panose="020B0604020202020204" pitchFamily="34" charset="0"/>
                          <a:cs typeface="Arial" panose="020B0604020202020204" pitchFamily="34" charset="0"/>
                        </a:defRPr>
                      </a:lvl4pPr>
                      <a:lvl5pPr marL="2057400" indent="-228600" algn="l">
                        <a:spcBef>
                          <a:spcPct val="20000"/>
                        </a:spcBef>
                        <a:tabLst>
                          <a:tab pos="24765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through Technology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Care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whiteboards, paper &amp; exercise books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Ear defenders /sunglasses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Enlarged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Equipment – scissors, slopes, pencils, cushions, footstools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Medical support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Modified equipment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Movement Breaks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Nursing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Pencil Grip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Physio / OT and Sensory support advice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Screens for workstation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Radio Microphone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Use of disabled toilet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Clicker 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AD5166C0-D2E9-4848-84B6-B24535399DA7}"/>
              </a:ext>
            </a:extLst>
          </p:cNvPr>
          <p:cNvSpPr txBox="1"/>
          <p:nvPr/>
        </p:nvSpPr>
        <p:spPr>
          <a:xfrm>
            <a:off x="121920" y="1909621"/>
            <a:ext cx="3520951" cy="1384995"/>
          </a:xfrm>
          <a:prstGeom prst="rect">
            <a:avLst/>
          </a:prstGeom>
          <a:noFill/>
        </p:spPr>
        <p:txBody>
          <a:bodyPr wrap="square" rtlCol="0">
            <a:spAutoFit/>
          </a:bodyPr>
          <a:lstStyle/>
          <a:p>
            <a:pPr algn="ctr"/>
            <a:r>
              <a:rPr lang="en-GB" sz="1400" b="1" dirty="0"/>
              <a:t>All these strategies aim to improve interaction, discovery, motor skills, faster learning and increased awareness of surroundings. If you wish to discuss any of these strategies, please contact your class teacher. </a:t>
            </a:r>
          </a:p>
        </p:txBody>
      </p:sp>
      <p:sp>
        <p:nvSpPr>
          <p:cNvPr id="11" name="TextBox 10">
            <a:extLst>
              <a:ext uri="{FF2B5EF4-FFF2-40B4-BE49-F238E27FC236}">
                <a16:creationId xmlns:a16="http://schemas.microsoft.com/office/drawing/2014/main" id="{9EBBEA34-912B-4F4B-9E05-B95CCD10AB0C}"/>
              </a:ext>
            </a:extLst>
          </p:cNvPr>
          <p:cNvSpPr txBox="1"/>
          <p:nvPr/>
        </p:nvSpPr>
        <p:spPr>
          <a:xfrm>
            <a:off x="3076436" y="6062771"/>
            <a:ext cx="8632935" cy="738664"/>
          </a:xfrm>
          <a:prstGeom prst="rect">
            <a:avLst/>
          </a:prstGeom>
          <a:noFill/>
        </p:spPr>
        <p:txBody>
          <a:bodyPr wrap="square" rtlCol="0">
            <a:spAutoFit/>
          </a:bodyPr>
          <a:lstStyle/>
          <a:p>
            <a:pPr algn="ctr"/>
            <a:r>
              <a:rPr lang="en-GB" sz="1400" b="1" dirty="0"/>
              <a:t>Sensory activities provide a non-threatening and relaxed environment to learn, enabling a therapeutic bond between staff and children. These interventions are vital for children who struggle with sensory overload, giving them time to calm and create positive experiences. </a:t>
            </a:r>
          </a:p>
        </p:txBody>
      </p:sp>
      <p:sp>
        <p:nvSpPr>
          <p:cNvPr id="12" name="TextBox 11">
            <a:extLst>
              <a:ext uri="{FF2B5EF4-FFF2-40B4-BE49-F238E27FC236}">
                <a16:creationId xmlns:a16="http://schemas.microsoft.com/office/drawing/2014/main" id="{316D6F43-CEE6-C644-8272-83ABB6900FC0}"/>
              </a:ext>
            </a:extLst>
          </p:cNvPr>
          <p:cNvSpPr txBox="1"/>
          <p:nvPr/>
        </p:nvSpPr>
        <p:spPr>
          <a:xfrm>
            <a:off x="16042" y="829784"/>
            <a:ext cx="10466362" cy="830997"/>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Sensory needs refer to the way a child understands the sensory input and how their brain interprets those senses, some children can become overloaded by sensory experiences while other may only find certain things trigger their difficulty e.g., smell only. Children with physical or sensory needs have difficulties which impact the way they experience the world. Physical needs may impact the way a child has access to the school grounds and to educational opportunities.  </a:t>
            </a:r>
          </a:p>
        </p:txBody>
      </p:sp>
    </p:spTree>
    <p:extLst>
      <p:ext uri="{BB962C8B-B14F-4D97-AF65-F5344CB8AC3E}">
        <p14:creationId xmlns:p14="http://schemas.microsoft.com/office/powerpoint/2010/main" val="3092431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DB78ED-298C-1149-9D4D-0C75579BCD72}"/>
              </a:ext>
            </a:extLst>
          </p:cNvPr>
          <p:cNvSpPr txBox="1">
            <a:spLocks/>
          </p:cNvSpPr>
          <p:nvPr/>
        </p:nvSpPr>
        <p:spPr>
          <a:xfrm>
            <a:off x="600987" y="-152400"/>
            <a:ext cx="11018520" cy="1832776"/>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4500" dirty="0">
                <a:latin typeface="Cooper Black" panose="0208090404030B020404" pitchFamily="18" charset="0"/>
              </a:rPr>
              <a:t>WELCOME TO INGOLDISTHORPE PRIMARY SCHOOLS SEN REPORT</a:t>
            </a:r>
          </a:p>
        </p:txBody>
      </p:sp>
      <p:sp>
        <p:nvSpPr>
          <p:cNvPr id="5" name="Content Placeholder 2">
            <a:extLst>
              <a:ext uri="{FF2B5EF4-FFF2-40B4-BE49-F238E27FC236}">
                <a16:creationId xmlns:a16="http://schemas.microsoft.com/office/drawing/2014/main" id="{046D4BA6-A739-4946-BC21-B26D4328DD9A}"/>
              </a:ext>
            </a:extLst>
          </p:cNvPr>
          <p:cNvSpPr txBox="1">
            <a:spLocks/>
          </p:cNvSpPr>
          <p:nvPr/>
        </p:nvSpPr>
        <p:spPr>
          <a:xfrm>
            <a:off x="265162" y="2061376"/>
            <a:ext cx="8141677" cy="478668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en-GB" sz="1600" dirty="0">
                <a:latin typeface="Tahoma" panose="020B0604030504040204" pitchFamily="34" charset="0"/>
                <a:ea typeface="Tahoma" panose="020B0604030504040204" pitchFamily="34" charset="0"/>
                <a:cs typeface="Tahoma" panose="020B0604030504040204" pitchFamily="34" charset="0"/>
              </a:rPr>
              <a:t>At Ingoldisthorpe C of E VA Primary School we have thought carefully and worked with our pupils, staff and governors to create a shared vision that reflects our values.  We came together September 2018 to explore and write our vision.  With the help of our local incumbent we chose the following bible passage to root our vision in biblical teachings: The Parables of the Prodigal Son</a:t>
            </a:r>
          </a:p>
          <a:p>
            <a:pPr marL="0" indent="0" algn="ctr">
              <a:lnSpc>
                <a:spcPct val="100000"/>
              </a:lnSpc>
              <a:buFont typeface="Arial" panose="020B0604020202020204" pitchFamily="34" charset="0"/>
              <a:buNone/>
              <a:defRPr/>
            </a:pPr>
            <a:endParaRPr lang="en-GB" sz="10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00000"/>
              </a:lnSpc>
              <a:buFont typeface="Arial" panose="020B0604020202020204" pitchFamily="34" charset="0"/>
              <a:buNone/>
              <a:defRPr/>
            </a:pPr>
            <a:r>
              <a:rPr lang="en-GB" sz="1900" dirty="0" smtClean="0">
                <a:effectLst>
                  <a:outerShdw blurRad="38100" dist="38100" dir="2700000" algn="tl">
                    <a:srgbClr val="000000">
                      <a:alpha val="43137"/>
                    </a:srgbClr>
                  </a:outerShdw>
                </a:effectLst>
                <a:latin typeface="Cooper Black" panose="0208090404030B020404" pitchFamily="18" charset="0"/>
                <a:ea typeface="Tahoma" panose="020B0604030504040204" pitchFamily="34" charset="0"/>
                <a:cs typeface="Tahoma" panose="020B0604030504040204" pitchFamily="34" charset="0"/>
              </a:rPr>
              <a:t>“Celebrate </a:t>
            </a:r>
            <a:r>
              <a:rPr lang="en-GB" sz="1900" dirty="0">
                <a:effectLst>
                  <a:outerShdw blurRad="38100" dist="38100" dir="2700000" algn="tl">
                    <a:srgbClr val="000000">
                      <a:alpha val="43137"/>
                    </a:srgbClr>
                  </a:outerShdw>
                </a:effectLst>
                <a:latin typeface="Cooper Black" panose="0208090404030B020404" pitchFamily="18" charset="0"/>
                <a:ea typeface="Tahoma" panose="020B0604030504040204" pitchFamily="34" charset="0"/>
                <a:cs typeface="Tahoma" panose="020B0604030504040204" pitchFamily="34" charset="0"/>
              </a:rPr>
              <a:t>and be glad… he was lost and is found.” Luke 15:11-32</a:t>
            </a:r>
          </a:p>
          <a:p>
            <a:pPr marL="0" indent="0" algn="ctr">
              <a:lnSpc>
                <a:spcPct val="100000"/>
              </a:lnSpc>
              <a:buFont typeface="Arial" panose="020B0604020202020204" pitchFamily="34" charset="0"/>
              <a:buNone/>
              <a:defRPr/>
            </a:pPr>
            <a:endParaRPr lang="en-GB" sz="8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00000"/>
              </a:lnSpc>
              <a:buFont typeface="Arial" panose="020B0604020202020204" pitchFamily="34" charset="0"/>
              <a:buNone/>
              <a:defRPr/>
            </a:pPr>
            <a:r>
              <a:rPr lang="en-GB" sz="1600" dirty="0">
                <a:latin typeface="Tahoma" panose="020B0604030504040204" pitchFamily="34" charset="0"/>
                <a:ea typeface="Tahoma" panose="020B0604030504040204" pitchFamily="34" charset="0"/>
                <a:cs typeface="Tahoma" panose="020B0604030504040204" pitchFamily="34" charset="0"/>
              </a:rPr>
              <a:t>We are a family school where everyone matters. At the heart of our vision is a strong, positive influence on the high quality teaching, excellent staff and pupil relationships and well-being. All pupils are valued as individuals and thrive in their personal development. We focus on communication with children and adults to encourage the very best education for all of our learners. We value all children and adults, thinking carefully about their </a:t>
            </a:r>
            <a:r>
              <a:rPr lang="en-GB" altLang="en-US" sz="1600" dirty="0">
                <a:latin typeface="Tahoma" panose="020B0604030504040204" pitchFamily="34" charset="0"/>
                <a:ea typeface="Tahoma" panose="020B0604030504040204" pitchFamily="34" charset="0"/>
                <a:cs typeface="Tahoma" panose="020B0604030504040204" pitchFamily="34" charset="0"/>
              </a:rPr>
              <a:t>diversity of children’s backgrounds, interests, experience, knowledge and skills, so that all pupils regardless of individual need make the best possible progress. We are also highly motivated to upskill and train our own staff to increase the learning and specialist training within our setting. We have a high proportion of our children reaching all national standards, focus on a plan, do review cycle for SEND children to ensure rigorous assessment and monitoring for all. </a:t>
            </a:r>
            <a:r>
              <a:rPr lang="en-GB" sz="1600" dirty="0">
                <a:latin typeface="Tahoma" panose="020B0604030504040204" pitchFamily="34" charset="0"/>
                <a:ea typeface="Tahoma" panose="020B0604030504040204" pitchFamily="34" charset="0"/>
                <a:cs typeface="Tahoma" panose="020B0604030504040204" pitchFamily="34" charset="0"/>
              </a:rPr>
              <a:t> Our school’s link with the local church and parish is very strong and pupils and parents acknowledge this partnership as a distinctive feature of the school.</a:t>
            </a:r>
          </a:p>
        </p:txBody>
      </p:sp>
      <p:pic>
        <p:nvPicPr>
          <p:cNvPr id="6" name="Picture 5">
            <a:extLst>
              <a:ext uri="{FF2B5EF4-FFF2-40B4-BE49-F238E27FC236}">
                <a16:creationId xmlns:a16="http://schemas.microsoft.com/office/drawing/2014/main" id="{B54F0D48-A4E9-E948-AD67-FD5813D6C515}"/>
              </a:ext>
            </a:extLst>
          </p:cNvPr>
          <p:cNvPicPr>
            <a:picLocks noChangeAspect="1"/>
          </p:cNvPicPr>
          <p:nvPr/>
        </p:nvPicPr>
        <p:blipFill rotWithShape="1">
          <a:blip r:embed="rId2"/>
          <a:srcRect t="13889" b="16988"/>
          <a:stretch/>
        </p:blipFill>
        <p:spPr>
          <a:xfrm>
            <a:off x="8672000" y="2744606"/>
            <a:ext cx="2947347" cy="306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0805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887F-8716-3B4D-8EB4-071EDF75B365}"/>
              </a:ext>
            </a:extLst>
          </p:cNvPr>
          <p:cNvSpPr>
            <a:spLocks noGrp="1"/>
          </p:cNvSpPr>
          <p:nvPr>
            <p:ph type="title"/>
          </p:nvPr>
        </p:nvSpPr>
        <p:spPr>
          <a:xfrm>
            <a:off x="150876" y="4433859"/>
            <a:ext cx="8248845" cy="2277818"/>
          </a:xfrm>
          <a:solidFill>
            <a:schemeClr val="bg1"/>
          </a:solidFill>
        </p:spPr>
        <p:txBody>
          <a:bodyPr anchor="ctr">
            <a:noAutofit/>
          </a:bodyPr>
          <a:lstStyle/>
          <a:p>
            <a:pPr algn="ctr"/>
            <a:r>
              <a:rPr lang="en-GB" altLang="en-US" sz="1400" dirty="0">
                <a:latin typeface="Tahoma" panose="020B0604030504040204" pitchFamily="34" charset="0"/>
                <a:cs typeface="Tahoma" panose="020B0604030504040204" pitchFamily="34" charset="0"/>
              </a:rPr>
              <a:t>As part of the Children and Families Act 2013, Local Authorities are required to publish a Local Offer which sets out support that is available for children and young people with special educational needs (SEN) in the local area. The local offer tells parents how to access services in their area and what to expect from these services. Alongside this, schools are required to publish a SEN </a:t>
            </a:r>
            <a:r>
              <a:rPr lang="en-GB" altLang="en-US" sz="1400" dirty="0" smtClean="0">
                <a:latin typeface="Tahoma" panose="020B0604030504040204" pitchFamily="34" charset="0"/>
                <a:cs typeface="Tahoma" panose="020B0604030504040204" pitchFamily="34" charset="0"/>
              </a:rPr>
              <a:t>For more information about local offer go to the </a:t>
            </a:r>
            <a:r>
              <a:rPr lang="en-GB" altLang="en-US" sz="1400" dirty="0" smtClean="0">
                <a:latin typeface="Tahoma" panose="020B0604030504040204" pitchFamily="34" charset="0"/>
                <a:cs typeface="Tahoma" panose="020B0604030504040204" pitchFamily="34" charset="0"/>
                <a:hlinkClick r:id="" action="ppaction://noaction"/>
              </a:rPr>
              <a:t>local offer page</a:t>
            </a:r>
            <a:r>
              <a:rPr lang="en-GB" altLang="en-US" sz="1400" dirty="0" smtClean="0">
                <a:latin typeface="Tahoma" panose="020B0604030504040204" pitchFamily="34" charset="0"/>
                <a:cs typeface="Tahoma" panose="020B0604030504040204" pitchFamily="34" charset="0"/>
              </a:rPr>
              <a:t>.</a:t>
            </a:r>
            <a:r>
              <a:rPr lang="en-GB" altLang="en-US" sz="1400" dirty="0">
                <a:latin typeface="Tahoma" panose="020B0604030504040204" pitchFamily="34" charset="0"/>
                <a:cs typeface="Tahoma" panose="020B0604030504040204" pitchFamily="34" charset="0"/>
              </a:rPr>
              <a:t/>
            </a:r>
            <a:br>
              <a:rPr lang="en-GB" altLang="en-US" sz="1400" dirty="0">
                <a:latin typeface="Tahoma" panose="020B0604030504040204" pitchFamily="34" charset="0"/>
                <a:cs typeface="Tahoma" panose="020B0604030504040204" pitchFamily="34" charset="0"/>
              </a:rPr>
            </a:br>
            <a:r>
              <a:rPr lang="en-GB" altLang="en-US" sz="1400" dirty="0">
                <a:latin typeface="Tahoma" panose="020B0604030504040204" pitchFamily="34" charset="0"/>
                <a:cs typeface="Tahoma" panose="020B0604030504040204" pitchFamily="34" charset="0"/>
              </a:rPr>
              <a:t/>
            </a:r>
            <a:br>
              <a:rPr lang="en-GB" altLang="en-US" sz="1400" dirty="0">
                <a:latin typeface="Tahoma" panose="020B0604030504040204" pitchFamily="34" charset="0"/>
                <a:cs typeface="Tahoma" panose="020B0604030504040204" pitchFamily="34" charset="0"/>
              </a:rPr>
            </a:br>
            <a:r>
              <a:rPr lang="en-GB" altLang="en-US" sz="1400" dirty="0">
                <a:latin typeface="Tahoma" panose="020B0604030504040204" pitchFamily="34" charset="0"/>
                <a:cs typeface="Tahoma" panose="020B0604030504040204" pitchFamily="34" charset="0"/>
              </a:rPr>
              <a:t>In response to this, we have put together our SEN Information Report for Ingoldisthorpe C of E VA Primary. The information </a:t>
            </a:r>
            <a:r>
              <a:rPr lang="en-GB" altLang="en-US" sz="1400" dirty="0" smtClean="0">
                <a:latin typeface="Tahoma" panose="020B0604030504040204" pitchFamily="34" charset="0"/>
                <a:cs typeface="Tahoma" panose="020B0604030504040204" pitchFamily="34" charset="0"/>
              </a:rPr>
              <a:t>within </a:t>
            </a:r>
            <a:r>
              <a:rPr lang="en-GB" altLang="en-US" sz="1400" dirty="0">
                <a:latin typeface="Tahoma" panose="020B0604030504040204" pitchFamily="34" charset="0"/>
                <a:cs typeface="Tahoma" panose="020B0604030504040204" pitchFamily="34" charset="0"/>
              </a:rPr>
              <a:t>describes the arrangements we make that are ‘additional and ‘extra’ for pupils with </a:t>
            </a:r>
            <a:r>
              <a:rPr lang="en-GB" altLang="en-US" sz="1400" dirty="0" smtClean="0">
                <a:latin typeface="Tahoma" panose="020B0604030504040204" pitchFamily="34" charset="0"/>
                <a:cs typeface="Tahoma" panose="020B0604030504040204" pitchFamily="34" charset="0"/>
              </a:rPr>
              <a:t>SEND. </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63" y="173621"/>
            <a:ext cx="5418974" cy="4047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289" r="9088" b="21072"/>
          <a:stretch/>
        </p:blipFill>
        <p:spPr>
          <a:xfrm rot="5400000">
            <a:off x="6802160" y="1321490"/>
            <a:ext cx="3195122" cy="2365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40542" y="566536"/>
            <a:ext cx="3477914" cy="2597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487486" y="3583333"/>
            <a:ext cx="3477913" cy="2597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82532" y="847013"/>
            <a:ext cx="3383522" cy="2527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7211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7B6BBF-09F2-4A29-AE4E-3771E2924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FEE26-9D04-C64A-BD52-1570455A04D3}"/>
              </a:ext>
            </a:extLst>
          </p:cNvPr>
          <p:cNvSpPr>
            <a:spLocks noGrp="1"/>
          </p:cNvSpPr>
          <p:nvPr>
            <p:ph type="title"/>
          </p:nvPr>
        </p:nvSpPr>
        <p:spPr>
          <a:xfrm>
            <a:off x="579410" y="592565"/>
            <a:ext cx="10921640" cy="1314698"/>
          </a:xfrm>
        </p:spPr>
        <p:txBody>
          <a:bodyPr anchor="ctr">
            <a:normAutofit fontScale="90000"/>
          </a:bodyPr>
          <a:lstStyle/>
          <a:p>
            <a:pPr algn="ctr"/>
            <a:r>
              <a:rPr lang="en-US" sz="6000" dirty="0">
                <a:latin typeface="Cooper Black" panose="0208090404030B020404" pitchFamily="18" charset="0"/>
              </a:rPr>
              <a:t>CONTENTS </a:t>
            </a:r>
            <a:r>
              <a:rPr lang="en-US" sz="6000" dirty="0" smtClean="0">
                <a:latin typeface="Cooper Black" panose="0208090404030B020404" pitchFamily="18" charset="0"/>
              </a:rPr>
              <a:t>PAGE</a:t>
            </a:r>
            <a:br>
              <a:rPr lang="en-US" sz="6000" dirty="0" smtClean="0">
                <a:latin typeface="Cooper Black" panose="0208090404030B020404" pitchFamily="18" charset="0"/>
              </a:rPr>
            </a:br>
            <a:r>
              <a:rPr lang="en-US" sz="6000" dirty="0" smtClean="0">
                <a:latin typeface="Cooper Black" panose="0208090404030B020404" pitchFamily="18" charset="0"/>
              </a:rPr>
              <a:t>PART 1</a:t>
            </a:r>
            <a:endParaRPr lang="en-US" sz="6000" dirty="0">
              <a:latin typeface="Cooper Black" panose="0208090404030B020404" pitchFamily="18" charset="0"/>
            </a:endParaRPr>
          </a:p>
        </p:txBody>
      </p:sp>
      <p:sp>
        <p:nvSpPr>
          <p:cNvPr id="12" name="Rectangle 22">
            <a:extLst>
              <a:ext uri="{FF2B5EF4-FFF2-40B4-BE49-F238E27FC236}">
                <a16:creationId xmlns:a16="http://schemas.microsoft.com/office/drawing/2014/main" id="{535742DD-1B16-4E9D-B715-0D74B4574A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hlinkClick r:id="rId2" action="ppaction://hlinksldjump"/>
            <a:extLst>
              <a:ext uri="{FF2B5EF4-FFF2-40B4-BE49-F238E27FC236}">
                <a16:creationId xmlns:a16="http://schemas.microsoft.com/office/drawing/2014/main" id="{025D4344-080D-0845-85F7-0C4FED4A8900}"/>
              </a:ext>
            </a:extLst>
          </p:cNvPr>
          <p:cNvPicPr>
            <a:picLocks noChangeAspect="1"/>
          </p:cNvPicPr>
          <p:nvPr/>
        </p:nvPicPr>
        <p:blipFill rotWithShape="1">
          <a:blip r:embed="rId3"/>
          <a:srcRect l="-1884" t="20268" r="-1204" b="14256"/>
          <a:stretch/>
        </p:blipFill>
        <p:spPr>
          <a:xfrm>
            <a:off x="9843245" y="132673"/>
            <a:ext cx="2056522" cy="1964197"/>
          </a:xfrm>
          <a:prstGeom prst="ellipse">
            <a:avLst/>
          </a:prstGeom>
          <a:solidFill>
            <a:schemeClr val="accent2"/>
          </a:solidFill>
          <a:ln>
            <a:noFill/>
          </a:ln>
          <a:effectLst>
            <a:softEdge rad="112500"/>
          </a:effectLst>
        </p:spPr>
      </p:pic>
      <p:graphicFrame>
        <p:nvGraphicFramePr>
          <p:cNvPr id="6" name="Content Placeholder 2">
            <a:extLst>
              <a:ext uri="{FF2B5EF4-FFF2-40B4-BE49-F238E27FC236}">
                <a16:creationId xmlns:a16="http://schemas.microsoft.com/office/drawing/2014/main" id="{9CB8E912-0309-40BD-8B50-33008FEB8B9C}"/>
              </a:ext>
            </a:extLst>
          </p:cNvPr>
          <p:cNvGraphicFramePr>
            <a:graphicFrameLocks noGrp="1"/>
          </p:cNvGraphicFramePr>
          <p:nvPr>
            <p:ph idx="1"/>
            <p:extLst>
              <p:ext uri="{D42A27DB-BD31-4B8C-83A1-F6EECF244321}">
                <p14:modId xmlns:p14="http://schemas.microsoft.com/office/powerpoint/2010/main" val="3167960105"/>
              </p:ext>
            </p:extLst>
          </p:nvPr>
        </p:nvGraphicFramePr>
        <p:xfrm>
          <a:off x="0" y="2401352"/>
          <a:ext cx="12181163" cy="4393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Norfolk Schools - Schoolfinder">
            <a:extLst>
              <a:ext uri="{FF2B5EF4-FFF2-40B4-BE49-F238E27FC236}">
                <a16:creationId xmlns:a16="http://schemas.microsoft.com/office/drawing/2014/main" id="{1320DFA2-5271-0F46-B112-351EB14BF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214" y="171277"/>
            <a:ext cx="19050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9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19D0-5D25-6943-B83A-F07A6B18B89A}"/>
              </a:ext>
            </a:extLst>
          </p:cNvPr>
          <p:cNvSpPr>
            <a:spLocks noGrp="1"/>
          </p:cNvSpPr>
          <p:nvPr>
            <p:ph type="title"/>
          </p:nvPr>
        </p:nvSpPr>
        <p:spPr>
          <a:xfrm>
            <a:off x="529856" y="313298"/>
            <a:ext cx="10515600" cy="1325563"/>
          </a:xfrm>
        </p:spPr>
        <p:txBody>
          <a:bodyPr>
            <a:normAutofit/>
          </a:bodyPr>
          <a:lstStyle/>
          <a:p>
            <a:r>
              <a:rPr lang="en-US" dirty="0">
                <a:latin typeface="Cooper Black" panose="0208090404030B020404" pitchFamily="18" charset="0"/>
              </a:rPr>
              <a:t>Admissions and school places</a:t>
            </a:r>
          </a:p>
        </p:txBody>
      </p:sp>
      <p:sp>
        <p:nvSpPr>
          <p:cNvPr id="3" name="Content Placeholder 2">
            <a:extLst>
              <a:ext uri="{FF2B5EF4-FFF2-40B4-BE49-F238E27FC236}">
                <a16:creationId xmlns:a16="http://schemas.microsoft.com/office/drawing/2014/main" id="{CDFA6E5B-C8BE-5E4D-AC30-6ECCF77B5AC3}"/>
              </a:ext>
            </a:extLst>
          </p:cNvPr>
          <p:cNvSpPr>
            <a:spLocks noGrp="1"/>
          </p:cNvSpPr>
          <p:nvPr>
            <p:ph idx="1"/>
          </p:nvPr>
        </p:nvSpPr>
        <p:spPr>
          <a:xfrm>
            <a:off x="191869" y="2144609"/>
            <a:ext cx="9485532" cy="4251960"/>
          </a:xfrm>
        </p:spPr>
        <p:txBody>
          <a:bodyPr>
            <a:noAutofit/>
          </a:bodyPr>
          <a:lstStyle/>
          <a:p>
            <a:pPr marL="0" indent="0" algn="ctr">
              <a:buNone/>
            </a:pPr>
            <a:r>
              <a:rPr lang="en-GB"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Pupils of all abilities, needs and disabilities are admitted to our school with a warm welcome to our “family school where everyone matters.”</a:t>
            </a:r>
          </a:p>
          <a:p>
            <a:pPr marL="0" indent="0" algn="ctr">
              <a:buNone/>
            </a:pPr>
            <a:endParaRPr lang="en-GB" sz="1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GB" altLang="en-US" sz="2400" dirty="0">
                <a:latin typeface="Tahoma" panose="020B0604030504040204" pitchFamily="34" charset="0"/>
                <a:cs typeface="Tahoma" panose="020B0604030504040204" pitchFamily="34" charset="0"/>
              </a:rPr>
              <a:t>Admission arrangements for pupils with SEND are governed           by the Local Authority Admissions Policy </a:t>
            </a:r>
          </a:p>
          <a:p>
            <a:pPr marL="0" indent="0" algn="ctr">
              <a:buNone/>
            </a:pPr>
            <a:r>
              <a:rPr lang="en-GB" altLang="en-US" sz="2400" dirty="0">
                <a:latin typeface="Tahoma" panose="020B0604030504040204" pitchFamily="34" charset="0"/>
                <a:cs typeface="Tahoma" panose="020B0604030504040204" pitchFamily="34" charset="0"/>
              </a:rPr>
              <a:t>For more information about admissions go to </a:t>
            </a:r>
          </a:p>
          <a:p>
            <a:pPr marL="457200" lvl="1" indent="0" algn="ctr">
              <a:buNone/>
            </a:pPr>
            <a:r>
              <a:rPr lang="en-GB" altLang="en-US" sz="2000" dirty="0">
                <a:ln>
                  <a:solidFill>
                    <a:schemeClr val="tx1"/>
                  </a:solidFill>
                </a:ln>
                <a:solidFill>
                  <a:schemeClr val="accent6">
                    <a:lumMod val="60000"/>
                    <a:lumOff val="40000"/>
                  </a:schemeClr>
                </a:solidFill>
                <a:latin typeface="Tahoma" panose="020B0604030504040204" pitchFamily="34" charset="0"/>
                <a:cs typeface="Tahoma" panose="020B0604030504040204" pitchFamily="34" charset="0"/>
                <a:hlinkClick r:id="rId2"/>
              </a:rPr>
              <a:t>https://</a:t>
            </a:r>
            <a:r>
              <a:rPr lang="en-GB" altLang="en-US" sz="2000" dirty="0" smtClean="0">
                <a:ln>
                  <a:solidFill>
                    <a:schemeClr val="tx1"/>
                  </a:solidFill>
                </a:ln>
                <a:solidFill>
                  <a:schemeClr val="accent6">
                    <a:lumMod val="60000"/>
                    <a:lumOff val="40000"/>
                  </a:schemeClr>
                </a:solidFill>
                <a:latin typeface="Tahoma" panose="020B0604030504040204" pitchFamily="34" charset="0"/>
                <a:cs typeface="Tahoma" panose="020B0604030504040204" pitchFamily="34" charset="0"/>
                <a:hlinkClick r:id="rId2"/>
              </a:rPr>
              <a:t>www.norfolk.gov.uk/education-and-learning/schools/school-admissions</a:t>
            </a:r>
            <a:r>
              <a:rPr lang="en-GB" altLang="en-US" sz="2000" dirty="0" smtClean="0">
                <a:ln>
                  <a:solidFill>
                    <a:schemeClr val="tx1"/>
                  </a:solidFill>
                </a:ln>
                <a:solidFill>
                  <a:schemeClr val="accent6">
                    <a:lumMod val="60000"/>
                    <a:lumOff val="40000"/>
                  </a:schemeClr>
                </a:solidFill>
                <a:latin typeface="Tahoma" panose="020B0604030504040204" pitchFamily="34" charset="0"/>
                <a:cs typeface="Tahoma" panose="020B0604030504040204" pitchFamily="34" charset="0"/>
              </a:rPr>
              <a:t> </a:t>
            </a:r>
            <a:endParaRPr lang="en-GB" altLang="en-US" sz="2000" dirty="0">
              <a:ln>
                <a:solidFill>
                  <a:schemeClr val="tx1"/>
                </a:solidFill>
              </a:ln>
              <a:solidFill>
                <a:schemeClr val="accent6">
                  <a:lumMod val="60000"/>
                  <a:lumOff val="40000"/>
                </a:schemeClr>
              </a:solidFill>
              <a:latin typeface="Tahoma" panose="020B0604030504040204" pitchFamily="34" charset="0"/>
              <a:cs typeface="Tahoma" panose="020B0604030504040204" pitchFamily="34" charset="0"/>
            </a:endParaRPr>
          </a:p>
          <a:p>
            <a:pPr marL="0" indent="0" algn="ctr">
              <a:buNone/>
            </a:pPr>
            <a:r>
              <a:rPr lang="en-GB" altLang="en-US" sz="2400" dirty="0">
                <a:latin typeface="Tahoma" panose="020B0604030504040204" pitchFamily="34" charset="0"/>
                <a:cs typeface="Tahoma" panose="020B0604030504040204" pitchFamily="34" charset="0"/>
              </a:rPr>
              <a:t>Alternatively, read our school policy</a:t>
            </a:r>
          </a:p>
          <a:p>
            <a:pPr marL="0" indent="0" algn="ctr">
              <a:buNone/>
            </a:pPr>
            <a:r>
              <a:rPr lang="en-GB" altLang="en-US" sz="2000" dirty="0">
                <a:ln>
                  <a:solidFill>
                    <a:schemeClr val="tx1"/>
                  </a:solidFill>
                </a:ln>
                <a:solidFill>
                  <a:schemeClr val="accent1">
                    <a:lumMod val="50000"/>
                  </a:schemeClr>
                </a:solidFill>
                <a:latin typeface="Tahoma" panose="020B0604030504040204" pitchFamily="34" charset="0"/>
                <a:cs typeface="Tahoma" panose="020B0604030504040204" pitchFamily="34" charset="0"/>
                <a:hlinkClick r:id="rId3"/>
              </a:rPr>
              <a:t>https://</a:t>
            </a:r>
            <a:r>
              <a:rPr lang="en-GB" altLang="en-US" sz="2000" dirty="0" smtClean="0">
                <a:ln>
                  <a:solidFill>
                    <a:schemeClr val="tx1"/>
                  </a:solidFill>
                </a:ln>
                <a:solidFill>
                  <a:schemeClr val="accent1">
                    <a:lumMod val="50000"/>
                  </a:schemeClr>
                </a:solidFill>
                <a:latin typeface="Tahoma" panose="020B0604030504040204" pitchFamily="34" charset="0"/>
                <a:cs typeface="Tahoma" panose="020B0604030504040204" pitchFamily="34" charset="0"/>
                <a:hlinkClick r:id="rId3"/>
              </a:rPr>
              <a:t>ingoldisthorpeprimary.com/admissions </a:t>
            </a:r>
            <a:endParaRPr lang="en-GB" altLang="en-US" sz="2000" dirty="0">
              <a:ln>
                <a:solidFill>
                  <a:schemeClr val="tx1"/>
                </a:solidFill>
              </a:ln>
              <a:solidFill>
                <a:schemeClr val="accent1">
                  <a:lumMod val="50000"/>
                </a:schemeClr>
              </a:solidFill>
              <a:latin typeface="Tahoma" panose="020B0604030504040204" pitchFamily="34" charset="0"/>
              <a:cs typeface="Tahoma" panose="020B0604030504040204" pitchFamily="34" charset="0"/>
            </a:endParaRPr>
          </a:p>
          <a:p>
            <a:pPr marL="0" indent="0" algn="ctr">
              <a:buNone/>
            </a:pPr>
            <a:endParaRPr lang="en-US" sz="2400" dirty="0"/>
          </a:p>
        </p:txBody>
      </p:sp>
      <p:grpSp>
        <p:nvGrpSpPr>
          <p:cNvPr id="7" name="Group 6">
            <a:extLst>
              <a:ext uri="{FF2B5EF4-FFF2-40B4-BE49-F238E27FC236}">
                <a16:creationId xmlns:a16="http://schemas.microsoft.com/office/drawing/2014/main" id="{479C55EB-3832-7840-BCDE-DECE4A33A65A}"/>
              </a:ext>
            </a:extLst>
          </p:cNvPr>
          <p:cNvGrpSpPr/>
          <p:nvPr/>
        </p:nvGrpSpPr>
        <p:grpSpPr>
          <a:xfrm>
            <a:off x="10466363" y="104761"/>
            <a:ext cx="1561513" cy="1456752"/>
            <a:chOff x="10466363" y="104761"/>
            <a:chExt cx="1561513" cy="1456752"/>
          </a:xfrm>
        </p:grpSpPr>
        <p:sp>
          <p:nvSpPr>
            <p:cNvPr id="4" name="Folded Corner 3">
              <a:extLst>
                <a:ext uri="{FF2B5EF4-FFF2-40B4-BE49-F238E27FC236}">
                  <a16:creationId xmlns:a16="http://schemas.microsoft.com/office/drawing/2014/main" id="{8FF9926D-D2FB-B94D-B2E0-AC81F1C8CA29}"/>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hlinkClick r:id="rId4" action="ppaction://hlinksldjump"/>
              <a:extLst>
                <a:ext uri="{FF2B5EF4-FFF2-40B4-BE49-F238E27FC236}">
                  <a16:creationId xmlns:a16="http://schemas.microsoft.com/office/drawing/2014/main" id="{7703BC4E-4F2A-9446-9B59-4ED763EF9A54}"/>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6" name="Picture 5">
              <a:hlinkClick r:id="rId4" action="ppaction://hlinksldjump"/>
              <a:extLst>
                <a:ext uri="{FF2B5EF4-FFF2-40B4-BE49-F238E27FC236}">
                  <a16:creationId xmlns:a16="http://schemas.microsoft.com/office/drawing/2014/main" id="{AEB33C88-91E3-864C-972A-471A0DFDA59E}"/>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pic>
        <p:nvPicPr>
          <p:cNvPr id="6148" name="Picture 4" descr="Welcome Png Photos - Welcome Sign No Background Clipart (#1425039) - PikPng">
            <a:extLst>
              <a:ext uri="{FF2B5EF4-FFF2-40B4-BE49-F238E27FC236}">
                <a16:creationId xmlns:a16="http://schemas.microsoft.com/office/drawing/2014/main" id="{41A3BD34-B421-8F40-8396-C9AE2420AA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769" l="10000" r="90000">
                        <a14:foregroundMark x1="25476" y1="53846" x2="47024" y2="59038"/>
                        <a14:foregroundMark x1="47024" y1="59038" x2="76840" y2="79553"/>
                        <a14:foregroundMark x1="77966" y1="76818" x2="77143" y2="73846"/>
                        <a14:foregroundMark x1="77143" y1="73846" x2="73095" y2="67692"/>
                        <a14:foregroundMark x1="73095" y1="67692" x2="72500" y2="60192"/>
                        <a14:foregroundMark x1="72500" y1="60192" x2="67262" y2="60192"/>
                        <a14:foregroundMark x1="67262" y1="60192" x2="59524" y2="72885"/>
                        <a14:foregroundMark x1="59524" y1="72885" x2="39762" y2="90769"/>
                        <a14:foregroundMark x1="39762" y1="90769" x2="36310" y2="85577"/>
                        <a14:foregroundMark x1="36310" y1="85577" x2="42500" y2="76154"/>
                        <a14:foregroundMark x1="42500" y1="76154" x2="47619" y2="73654"/>
                        <a14:foregroundMark x1="47619" y1="73654" x2="47976" y2="73654"/>
                        <a14:foregroundMark x1="51190" y1="10769" x2="49643" y2="14231"/>
                        <a14:foregroundMark x1="54304" y1="24038" x2="55119" y2="25385"/>
                        <a14:foregroundMark x1="54072" y1="23654" x2="54304" y2="24038"/>
                        <a14:foregroundMark x1="53864" y1="23310" x2="54072" y2="23654"/>
                        <a14:foregroundMark x1="39663" y1="33338" x2="49048" y2="15192"/>
                        <a14:foregroundMark x1="54469" y1="24038" x2="65595" y2="46538"/>
                        <a14:foregroundMark x1="54279" y1="23654" x2="54469" y2="24038"/>
                        <a14:foregroundMark x1="54019" y1="23128" x2="54279" y2="23654"/>
                        <a14:foregroundMark x1="49524" y1="14038" x2="50454" y2="15918"/>
                        <a14:foregroundMark x1="77143" y1="78077" x2="77857" y2="79038"/>
                        <a14:backgroundMark x1="78021" y1="78806" x2="78810" y2="79231"/>
                        <a14:backgroundMark x1="78485" y1="78149" x2="79524" y2="81923"/>
                        <a14:backgroundMark x1="33333" y1="44615" x2="36190" y2="39423"/>
                        <a14:backgroundMark x1="36190" y1="39423" x2="38810" y2="33654"/>
                        <a14:backgroundMark x1="38810" y1="33654" x2="40000" y2="32115"/>
                        <a14:backgroundMark x1="49762" y1="16731" x2="53571" y2="23654"/>
                        <a14:backgroundMark x1="53571" y1="24038" x2="53571" y2="24038"/>
                        <a14:backgroundMark x1="53333" y1="24038" x2="53333" y2="24038"/>
                        <a14:backgroundMark x1="53452" y1="23846" x2="53452" y2="23846"/>
                        <a14:backgroundMark x1="53452" y1="23654" x2="53452" y2="23654"/>
                        <a14:backgroundMark x1="53452" y1="23654" x2="53452" y2="23654"/>
                        <a14:backgroundMark x1="53452" y1="23654" x2="53690" y2="23846"/>
                      </a14:backgroundRemoval>
                    </a14:imgEffect>
                  </a14:imgLayer>
                </a14:imgProps>
              </a:ext>
              <a:ext uri="{28A0092B-C50C-407E-A947-70E740481C1C}">
                <a14:useLocalDpi xmlns:a14="http://schemas.microsoft.com/office/drawing/2010/main" val="0"/>
              </a:ext>
            </a:extLst>
          </a:blip>
          <a:srcRect/>
          <a:stretch>
            <a:fillRect/>
          </a:stretch>
        </p:blipFill>
        <p:spPr bwMode="auto">
          <a:xfrm rot="772993">
            <a:off x="8365271" y="2433842"/>
            <a:ext cx="4711572" cy="291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996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5DB9-3155-2747-9CA9-6F466AAA8D2D}"/>
              </a:ext>
            </a:extLst>
          </p:cNvPr>
          <p:cNvSpPr>
            <a:spLocks noGrp="1"/>
          </p:cNvSpPr>
          <p:nvPr>
            <p:ph type="title"/>
          </p:nvPr>
        </p:nvSpPr>
        <p:spPr>
          <a:xfrm>
            <a:off x="731519" y="270092"/>
            <a:ext cx="10515600" cy="1325563"/>
          </a:xfrm>
        </p:spPr>
        <p:txBody>
          <a:bodyPr/>
          <a:lstStyle/>
          <a:p>
            <a:r>
              <a:rPr lang="en-US" sz="5400" dirty="0">
                <a:latin typeface="Cooper Black" panose="0208090404030B020404" pitchFamily="18" charset="0"/>
              </a:rPr>
              <a:t>Accessibility</a:t>
            </a:r>
            <a:r>
              <a:rPr lang="en-US" dirty="0"/>
              <a:t> </a:t>
            </a:r>
          </a:p>
        </p:txBody>
      </p:sp>
      <p:sp>
        <p:nvSpPr>
          <p:cNvPr id="3" name="Content Placeholder 2">
            <a:extLst>
              <a:ext uri="{FF2B5EF4-FFF2-40B4-BE49-F238E27FC236}">
                <a16:creationId xmlns:a16="http://schemas.microsoft.com/office/drawing/2014/main" id="{0FC9D5C2-D807-B244-A96E-E94AF4B0D50D}"/>
              </a:ext>
            </a:extLst>
          </p:cNvPr>
          <p:cNvSpPr>
            <a:spLocks noGrp="1"/>
          </p:cNvSpPr>
          <p:nvPr>
            <p:ph idx="1"/>
          </p:nvPr>
        </p:nvSpPr>
        <p:spPr>
          <a:xfrm>
            <a:off x="417263" y="1822392"/>
            <a:ext cx="11357474" cy="5072994"/>
          </a:xfrm>
        </p:spPr>
        <p:txBody>
          <a:bodyPr/>
          <a:lstStyle/>
          <a:p>
            <a:r>
              <a:rPr lang="en-GB" altLang="en-US" sz="1500" dirty="0">
                <a:latin typeface="Tahoma" panose="020B0604030504040204" pitchFamily="34" charset="0"/>
                <a:cs typeface="Tahoma" panose="020B0604030504040204" pitchFamily="34" charset="0"/>
              </a:rPr>
              <a:t>Our school is accessible for all children. As a school we are happy to discuss and adapt to individual needs.</a:t>
            </a:r>
          </a:p>
          <a:p>
            <a:r>
              <a:rPr lang="en-GB" altLang="en-US" sz="1500" dirty="0">
                <a:latin typeface="Tahoma" panose="020B0604030504040204" pitchFamily="34" charset="0"/>
                <a:cs typeface="Tahoma" panose="020B0604030504040204" pitchFamily="34" charset="0"/>
              </a:rPr>
              <a:t>Our grounds and facilities include: − </a:t>
            </a:r>
          </a:p>
          <a:p>
            <a:pPr lvl="1"/>
            <a:r>
              <a:rPr lang="en-GB" altLang="en-US" sz="1500" dirty="0">
                <a:latin typeface="Tahoma" panose="020B0604030504040204" pitchFamily="34" charset="0"/>
                <a:cs typeface="Tahoma" panose="020B0604030504040204" pitchFamily="34" charset="0"/>
              </a:rPr>
              <a:t>All entrances into school </a:t>
            </a:r>
            <a:r>
              <a:rPr lang="en-GB" altLang="en-US" sz="1500" dirty="0" smtClean="0">
                <a:latin typeface="Tahoma" panose="020B0604030504040204" pitchFamily="34" charset="0"/>
                <a:cs typeface="Tahoma" panose="020B0604030504040204" pitchFamily="34" charset="0"/>
              </a:rPr>
              <a:t>are  ground level </a:t>
            </a:r>
            <a:r>
              <a:rPr lang="en-GB" altLang="en-US" sz="1500" dirty="0">
                <a:latin typeface="Tahoma" panose="020B0604030504040204" pitchFamily="34" charset="0"/>
                <a:cs typeface="Tahoma" panose="020B0604030504040204" pitchFamily="34" charset="0"/>
              </a:rPr>
              <a:t>or ramped for ease of access</a:t>
            </a:r>
          </a:p>
          <a:p>
            <a:pPr lvl="1"/>
            <a:r>
              <a:rPr lang="en-GB" altLang="en-US" sz="1500" dirty="0">
                <a:latin typeface="Tahoma" panose="020B0604030504040204" pitchFamily="34" charset="0"/>
                <a:cs typeface="Tahoma" panose="020B0604030504040204" pitchFamily="34" charset="0"/>
              </a:rPr>
              <a:t>Large adapted toilets </a:t>
            </a:r>
          </a:p>
          <a:p>
            <a:pPr lvl="1"/>
            <a:r>
              <a:rPr lang="en-GB" altLang="en-US" sz="1500" dirty="0">
                <a:latin typeface="Tahoma" panose="020B0604030504040204" pitchFamily="34" charset="0"/>
                <a:cs typeface="Tahoma" panose="020B0604030504040204" pitchFamily="34" charset="0"/>
              </a:rPr>
              <a:t>Wide doors without steps in most classrooms</a:t>
            </a:r>
          </a:p>
          <a:p>
            <a:pPr lvl="1"/>
            <a:r>
              <a:rPr lang="en-GB" altLang="en-US" sz="1500" dirty="0">
                <a:latin typeface="Tahoma" panose="020B0604030504040204" pitchFamily="34" charset="0"/>
                <a:cs typeface="Tahoma" panose="020B0604030504040204" pitchFamily="34" charset="0"/>
              </a:rPr>
              <a:t>Easy access to outdoor classrooms via walkways and slopes.</a:t>
            </a:r>
          </a:p>
          <a:p>
            <a:pPr lvl="1"/>
            <a:r>
              <a:rPr lang="en-GB" altLang="en-US" sz="1500" dirty="0">
                <a:latin typeface="Tahoma" panose="020B0604030504040204" pitchFamily="34" charset="0"/>
                <a:cs typeface="Tahoma" panose="020B0604030504040204" pitchFamily="34" charset="0"/>
              </a:rPr>
              <a:t>Microphones and amplifiers (where needed)</a:t>
            </a:r>
          </a:p>
          <a:p>
            <a:pPr lvl="1"/>
            <a:r>
              <a:rPr lang="en-GB" altLang="en-US" sz="1500" dirty="0">
                <a:latin typeface="Tahoma" panose="020B0604030504040204" pitchFamily="34" charset="0"/>
                <a:cs typeface="Tahoma" panose="020B0604030504040204" pitchFamily="34" charset="0"/>
              </a:rPr>
              <a:t>Great acoustics in our log cabin classrooms</a:t>
            </a:r>
          </a:p>
          <a:p>
            <a:pPr lvl="1"/>
            <a:r>
              <a:rPr lang="en-GB" altLang="en-US" sz="1500" dirty="0">
                <a:latin typeface="Tahoma" panose="020B0604030504040204" pitchFamily="34" charset="0"/>
                <a:cs typeface="Tahoma" panose="020B0604030504040204" pitchFamily="34" charset="0"/>
              </a:rPr>
              <a:t>Staff partially trained in sign language (BSL and Makaton)</a:t>
            </a:r>
          </a:p>
          <a:p>
            <a:pPr lvl="1"/>
            <a:r>
              <a:rPr lang="en-GB" altLang="en-US" sz="1500" dirty="0">
                <a:latin typeface="Tahoma" panose="020B0604030504040204" pitchFamily="34" charset="0"/>
                <a:cs typeface="Tahoma" panose="020B0604030504040204" pitchFamily="34" charset="0"/>
              </a:rPr>
              <a:t>A bank of laptops, use of Dictaphones and iPads</a:t>
            </a:r>
          </a:p>
          <a:p>
            <a:pPr lvl="1"/>
            <a:r>
              <a:rPr lang="en-GB" altLang="en-US" sz="1500" dirty="0">
                <a:latin typeface="Tahoma" panose="020B0604030504040204" pitchFamily="34" charset="0"/>
                <a:cs typeface="Tahoma" panose="020B0604030504040204" pitchFamily="34" charset="0"/>
              </a:rPr>
              <a:t>Dyslexia friendly off-white-coloured whiteboards in all classrooms</a:t>
            </a:r>
          </a:p>
          <a:p>
            <a:r>
              <a:rPr lang="en-GB" altLang="en-US" sz="1500" dirty="0">
                <a:latin typeface="Tahoma" panose="020B0604030504040204" pitchFamily="34" charset="0"/>
                <a:cs typeface="Tahoma" panose="020B0604030504040204" pitchFamily="34" charset="0"/>
              </a:rPr>
              <a:t>We also tailor our bespoke, topic related curriculum to meet the needs of our learners.; adapting resources, topics and activities to support and engage all of </a:t>
            </a:r>
            <a:r>
              <a:rPr lang="en-GB" altLang="en-US" sz="1500" dirty="0" smtClean="0">
                <a:latin typeface="Tahoma" panose="020B0604030504040204" pitchFamily="34" charset="0"/>
                <a:cs typeface="Tahoma" panose="020B0604030504040204" pitchFamily="34" charset="0"/>
              </a:rPr>
              <a:t>our learners.</a:t>
            </a:r>
            <a:endParaRPr lang="en-GB" altLang="en-US" sz="1500" dirty="0">
              <a:latin typeface="Tahoma" panose="020B0604030504040204" pitchFamily="34" charset="0"/>
              <a:cs typeface="Tahoma" panose="020B0604030504040204" pitchFamily="34" charset="0"/>
            </a:endParaRPr>
          </a:p>
          <a:p>
            <a:r>
              <a:rPr lang="en-GB" altLang="en-US" sz="1500" dirty="0">
                <a:latin typeface="Tahoma" panose="020B0604030504040204" pitchFamily="34" charset="0"/>
                <a:cs typeface="Tahoma" panose="020B0604030504040204" pitchFamily="34" charset="0"/>
              </a:rPr>
              <a:t>We pride ourselves on well thought out and planned trips to include all learners regardless of specialist need, this </a:t>
            </a:r>
            <a:r>
              <a:rPr lang="en-GB" altLang="en-US" sz="1500" dirty="0" smtClean="0">
                <a:latin typeface="Tahoma" panose="020B0604030504040204" pitchFamily="34" charset="0"/>
                <a:cs typeface="Tahoma" panose="020B0604030504040204" pitchFamily="34" charset="0"/>
              </a:rPr>
              <a:t>includes </a:t>
            </a:r>
            <a:r>
              <a:rPr lang="en-GB" altLang="en-US" sz="1500" dirty="0">
                <a:latin typeface="Tahoma" panose="020B0604030504040204" pitchFamily="34" charset="0"/>
                <a:cs typeface="Tahoma" panose="020B0604030504040204" pitchFamily="34" charset="0"/>
              </a:rPr>
              <a:t>residentials and whole school trips. </a:t>
            </a:r>
          </a:p>
          <a:p>
            <a:endParaRPr lang="en-US" dirty="0"/>
          </a:p>
        </p:txBody>
      </p:sp>
      <p:grpSp>
        <p:nvGrpSpPr>
          <p:cNvPr id="5" name="Group 4">
            <a:extLst>
              <a:ext uri="{FF2B5EF4-FFF2-40B4-BE49-F238E27FC236}">
                <a16:creationId xmlns:a16="http://schemas.microsoft.com/office/drawing/2014/main" id="{701A0AE8-D6AB-E945-ADEB-BF12E8A9905E}"/>
              </a:ext>
            </a:extLst>
          </p:cNvPr>
          <p:cNvGrpSpPr/>
          <p:nvPr/>
        </p:nvGrpSpPr>
        <p:grpSpPr>
          <a:xfrm>
            <a:off x="10466363" y="104761"/>
            <a:ext cx="1561513" cy="1456752"/>
            <a:chOff x="10466363" y="104761"/>
            <a:chExt cx="1561513" cy="1456752"/>
          </a:xfrm>
        </p:grpSpPr>
        <p:sp>
          <p:nvSpPr>
            <p:cNvPr id="6" name="Folded Corner 5">
              <a:extLst>
                <a:ext uri="{FF2B5EF4-FFF2-40B4-BE49-F238E27FC236}">
                  <a16:creationId xmlns:a16="http://schemas.microsoft.com/office/drawing/2014/main" id="{02D1F807-786E-2C4F-A7D7-6E238D167BAE}"/>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hlinkClick r:id="rId2" action="ppaction://hlinksldjump"/>
              <a:extLst>
                <a:ext uri="{FF2B5EF4-FFF2-40B4-BE49-F238E27FC236}">
                  <a16:creationId xmlns:a16="http://schemas.microsoft.com/office/drawing/2014/main" id="{5A681C5C-9E07-BA44-AAFE-F717AB116DD5}"/>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8" name="Picture 7">
              <a:hlinkClick r:id="rId2" action="ppaction://hlinksldjump"/>
              <a:extLst>
                <a:ext uri="{FF2B5EF4-FFF2-40B4-BE49-F238E27FC236}">
                  <a16:creationId xmlns:a16="http://schemas.microsoft.com/office/drawing/2014/main" id="{E4BF990A-87DC-1E4E-A439-4754BB579F4C}"/>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9" name="Picture 3">
            <a:extLst>
              <a:ext uri="{FF2B5EF4-FFF2-40B4-BE49-F238E27FC236}">
                <a16:creationId xmlns:a16="http://schemas.microsoft.com/office/drawing/2014/main" id="{2244BE87-C0E6-0B43-8EEB-D830D4DF28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6510" y="2464594"/>
            <a:ext cx="2243137"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AC92C77C-689F-F74B-84E6-0F1AB74C3E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208" y="2358751"/>
            <a:ext cx="15668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00368002-4598-B547-B672-8C2BCACE53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90191" y="3707745"/>
            <a:ext cx="1344612"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307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476F-7C42-D04B-8FC2-6D9C87095D42}"/>
              </a:ext>
            </a:extLst>
          </p:cNvPr>
          <p:cNvSpPr>
            <a:spLocks noGrp="1"/>
          </p:cNvSpPr>
          <p:nvPr>
            <p:ph type="title"/>
          </p:nvPr>
        </p:nvSpPr>
        <p:spPr>
          <a:xfrm>
            <a:off x="290414" y="233371"/>
            <a:ext cx="10515600" cy="1325563"/>
          </a:xfrm>
        </p:spPr>
        <p:txBody>
          <a:bodyPr>
            <a:normAutofit fontScale="90000"/>
          </a:bodyPr>
          <a:lstStyle/>
          <a:p>
            <a:pPr algn="ctr"/>
            <a:r>
              <a:rPr lang="en-US" dirty="0">
                <a:latin typeface="Cooper Black" panose="0208090404030B020404" pitchFamily="18" charset="0"/>
              </a:rPr>
              <a:t>Looked after children (LAC) </a:t>
            </a:r>
            <a:r>
              <a:rPr lang="en-US" dirty="0" smtClean="0">
                <a:latin typeface="Cooper Black" panose="0208090404030B020404" pitchFamily="18" charset="0"/>
              </a:rPr>
              <a:t>and Pupil premium (PP)</a:t>
            </a:r>
            <a:endParaRPr lang="en-US" dirty="0">
              <a:latin typeface="Cooper Black" panose="0208090404030B020404" pitchFamily="18" charset="0"/>
            </a:endParaRPr>
          </a:p>
        </p:txBody>
      </p:sp>
      <p:sp>
        <p:nvSpPr>
          <p:cNvPr id="3" name="Content Placeholder 2">
            <a:extLst>
              <a:ext uri="{FF2B5EF4-FFF2-40B4-BE49-F238E27FC236}">
                <a16:creationId xmlns:a16="http://schemas.microsoft.com/office/drawing/2014/main" id="{6069D99E-72A6-BF4D-AC85-444F8CB9E932}"/>
              </a:ext>
            </a:extLst>
          </p:cNvPr>
          <p:cNvSpPr>
            <a:spLocks noGrp="1"/>
          </p:cNvSpPr>
          <p:nvPr>
            <p:ph idx="1"/>
          </p:nvPr>
        </p:nvSpPr>
        <p:spPr>
          <a:xfrm>
            <a:off x="171451" y="1848221"/>
            <a:ext cx="6210300" cy="5005668"/>
          </a:xfrm>
        </p:spPr>
        <p:txBody>
          <a:bodyPr>
            <a:noAutofit/>
          </a:bodyPr>
          <a:lstStyle/>
          <a:p>
            <a:r>
              <a:rPr lang="en-US" sz="1350" dirty="0" smtClean="0">
                <a:latin typeface="Tahoma" panose="020B0604030504040204" pitchFamily="34" charset="0"/>
                <a:ea typeface="Tahoma" panose="020B0604030504040204" pitchFamily="34" charset="0"/>
                <a:cs typeface="Tahoma" panose="020B0604030504040204" pitchFamily="34" charset="0"/>
              </a:rPr>
              <a:t>Children who are looked after by the Local Authority are provided with </a:t>
            </a:r>
            <a:r>
              <a:rPr lang="en-GB" sz="1350" dirty="0" smtClean="0">
                <a:latin typeface="Tahoma" panose="020B0604030504040204" pitchFamily="34" charset="0"/>
                <a:ea typeface="Tahoma" panose="020B0604030504040204" pitchFamily="34" charset="0"/>
                <a:cs typeface="Tahoma" panose="020B0604030504040204" pitchFamily="34" charset="0"/>
              </a:rPr>
              <a:t>prioritised</a:t>
            </a:r>
            <a:r>
              <a:rPr lang="en-US" sz="1350" dirty="0" smtClean="0">
                <a:latin typeface="Tahoma" panose="020B0604030504040204" pitchFamily="34" charset="0"/>
                <a:ea typeface="Tahoma" panose="020B0604030504040204" pitchFamily="34" charset="0"/>
                <a:cs typeface="Tahoma" panose="020B0604030504040204" pitchFamily="34" charset="0"/>
              </a:rPr>
              <a:t> care from our experienced and trained staff. Staff make communication a priority with </a:t>
            </a:r>
            <a:r>
              <a:rPr lang="en-US" sz="1350" dirty="0" err="1" smtClean="0">
                <a:latin typeface="Tahoma" panose="020B0604030504040204" pitchFamily="34" charset="0"/>
                <a:ea typeface="Tahoma" panose="020B0604030504040204" pitchFamily="34" charset="0"/>
                <a:cs typeface="Tahoma" panose="020B0604030504040204" pitchFamily="34" charset="0"/>
              </a:rPr>
              <a:t>carers</a:t>
            </a:r>
            <a:r>
              <a:rPr lang="en-US" sz="1350" dirty="0" smtClean="0">
                <a:latin typeface="Tahoma" panose="020B0604030504040204" pitchFamily="34" charset="0"/>
                <a:ea typeface="Tahoma" panose="020B0604030504040204" pitchFamily="34" charset="0"/>
                <a:cs typeface="Tahoma" panose="020B0604030504040204" pitchFamily="34" charset="0"/>
              </a:rPr>
              <a:t> of LAC. </a:t>
            </a:r>
          </a:p>
          <a:p>
            <a:r>
              <a:rPr lang="en-US" sz="1350" dirty="0" smtClean="0">
                <a:latin typeface="Tahoma" panose="020B0604030504040204" pitchFamily="34" charset="0"/>
                <a:ea typeface="Tahoma" panose="020B0604030504040204" pitchFamily="34" charset="0"/>
                <a:cs typeface="Tahoma" panose="020B0604030504040204" pitchFamily="34" charset="0"/>
              </a:rPr>
              <a:t>Teachers and the </a:t>
            </a:r>
            <a:r>
              <a:rPr lang="en-US" sz="1350" dirty="0" err="1" smtClean="0">
                <a:latin typeface="Tahoma" panose="020B0604030504040204" pitchFamily="34" charset="0"/>
                <a:ea typeface="Tahoma" panose="020B0604030504040204" pitchFamily="34" charset="0"/>
                <a:cs typeface="Tahoma" panose="020B0604030504040204" pitchFamily="34" charset="0"/>
              </a:rPr>
              <a:t>SENDCo</a:t>
            </a:r>
            <a:r>
              <a:rPr lang="en-US" sz="1350" dirty="0" smtClean="0">
                <a:latin typeface="Tahoma" panose="020B0604030504040204" pitchFamily="34" charset="0"/>
                <a:ea typeface="Tahoma" panose="020B0604030504040204" pitchFamily="34" charset="0"/>
                <a:cs typeface="Tahoma" panose="020B0604030504040204" pitchFamily="34" charset="0"/>
              </a:rPr>
              <a:t> attend regular LAC meetings with social workers, </a:t>
            </a:r>
            <a:r>
              <a:rPr lang="en-US" sz="1350" dirty="0" err="1" smtClean="0">
                <a:latin typeface="Tahoma" panose="020B0604030504040204" pitchFamily="34" charset="0"/>
                <a:ea typeface="Tahoma" panose="020B0604030504040204" pitchFamily="34" charset="0"/>
                <a:cs typeface="Tahoma" panose="020B0604030504040204" pitchFamily="34" charset="0"/>
              </a:rPr>
              <a:t>carers</a:t>
            </a:r>
            <a:r>
              <a:rPr lang="en-US" sz="1350" dirty="0" smtClean="0">
                <a:latin typeface="Tahoma" panose="020B0604030504040204" pitchFamily="34" charset="0"/>
                <a:ea typeface="Tahoma" panose="020B0604030504040204" pitchFamily="34" charset="0"/>
                <a:cs typeface="Tahoma" panose="020B0604030504040204" pitchFamily="34" charset="0"/>
              </a:rPr>
              <a:t>, parents, family support workers and the children. At these meetings we explain the children’s achievements, monitor their progress and discuss how we can best meet their needs. </a:t>
            </a:r>
          </a:p>
          <a:p>
            <a:r>
              <a:rPr lang="en-US" sz="1350" dirty="0" smtClean="0">
                <a:latin typeface="Tahoma" panose="020B0604030504040204" pitchFamily="34" charset="0"/>
                <a:ea typeface="Tahoma" panose="020B0604030504040204" pitchFamily="34" charset="0"/>
                <a:cs typeface="Tahoma" panose="020B0604030504040204" pitchFamily="34" charset="0"/>
              </a:rPr>
              <a:t>The children are invited to express their wishes and feelings in these meetings and during additional sessions (where needed) with a designated adult. Many of our LAC children access Thrive sessions with our trained Thrive instructor. </a:t>
            </a:r>
          </a:p>
          <a:p>
            <a:r>
              <a:rPr lang="en-US" sz="1350" dirty="0" smtClean="0">
                <a:latin typeface="Tahoma" panose="020B0604030504040204" pitchFamily="34" charset="0"/>
                <a:ea typeface="Tahoma" panose="020B0604030504040204" pitchFamily="34" charset="0"/>
                <a:cs typeface="Tahoma" panose="020B0604030504040204" pitchFamily="34" charset="0"/>
              </a:rPr>
              <a:t>We understand that for some looked after children who have an SEND, they may need significant pastoral input as well as differentiated educational provision in order to ensure academic and emotional progress.</a:t>
            </a:r>
          </a:p>
          <a:p>
            <a:r>
              <a:rPr lang="en-US" sz="1350" dirty="0" smtClean="0">
                <a:latin typeface="Tahoma" panose="020B0604030504040204" pitchFamily="34" charset="0"/>
                <a:ea typeface="Tahoma" panose="020B0604030504040204" pitchFamily="34" charset="0"/>
                <a:cs typeface="Tahoma" panose="020B0604030504040204" pitchFamily="34" charset="0"/>
              </a:rPr>
              <a:t>We have an excellent record of working alongside the local authority, social workers and the Welfare call team to ensure the best outcomes for our looked after children, as our school is a </a:t>
            </a:r>
            <a:r>
              <a:rPr lang="en-US" sz="1350" b="1" dirty="0" smtClean="0">
                <a:latin typeface="Tahoma" panose="020B0604030504040204" pitchFamily="34" charset="0"/>
                <a:ea typeface="Tahoma" panose="020B0604030504040204" pitchFamily="34" charset="0"/>
                <a:cs typeface="Tahoma" panose="020B0604030504040204" pitchFamily="34" charset="0"/>
              </a:rPr>
              <a:t>“family school where everyone matters.”</a:t>
            </a:r>
            <a:endParaRPr lang="en-US" sz="1350" b="1"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6DDE1F2C-B6E8-2546-B1C6-C4B8311C1A97}"/>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D2BDCD50-370C-674B-9764-27A99BD14132}"/>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96A72FFF-DB68-7343-89EC-B11EDDD70F05}"/>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7" name="Picture 6">
              <a:hlinkClick r:id="rId2" action="ppaction://hlinksldjump"/>
              <a:extLst>
                <a:ext uri="{FF2B5EF4-FFF2-40B4-BE49-F238E27FC236}">
                  <a16:creationId xmlns:a16="http://schemas.microsoft.com/office/drawing/2014/main" id="{3D26BA6C-4A69-AA45-8CFC-B73D0FBEDEE1}"/>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3074" name="Picture 2" descr="Family Child Foster Care Love, PNG, 1695x765px, Watercolor, Cartoon,  Flower, Frame, Heart Download Free">
            <a:extLst>
              <a:ext uri="{FF2B5EF4-FFF2-40B4-BE49-F238E27FC236}">
                <a16:creationId xmlns:a16="http://schemas.microsoft.com/office/drawing/2014/main" id="{B70E524B-9C07-324E-9B73-DE98CF305B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92" b="97297" l="10000" r="90000">
                        <a14:foregroundMark x1="35610" y1="11892" x2="26585" y2="18108"/>
                        <a14:foregroundMark x1="32561" y1="3784" x2="35610" y2="5135"/>
                        <a14:foregroundMark x1="62073" y1="2703" x2="66585" y2="2432"/>
                        <a14:foregroundMark x1="52047" y1="94647" x2="54390" y2="93243"/>
                        <a14:foregroundMark x1="54390" y1="93243" x2="56585" y2="89189"/>
                        <a14:foregroundMark x1="57683" y1="30000" x2="57683" y2="30000"/>
                        <a14:foregroundMark x1="57805" y1="47568" x2="57805" y2="47568"/>
                        <a14:foregroundMark x1="55976" y1="37297" x2="59024" y2="52973"/>
                        <a14:foregroundMark x1="57805" y1="63784" x2="57805" y2="68378"/>
                        <a14:foregroundMark x1="51951" y1="69459" x2="51707" y2="52162"/>
                        <a14:foregroundMark x1="46220" y1="65676" x2="45732" y2="47568"/>
                        <a14:foregroundMark x1="45366" y1="41351" x2="45366" y2="41351"/>
                        <a14:foregroundMark x1="40244" y1="36757" x2="40244" y2="36757"/>
                        <a14:foregroundMark x1="39878" y1="40000" x2="39878" y2="45946"/>
                        <a14:foregroundMark x1="39878" y1="30000" x2="39878" y2="30000"/>
                        <a14:foregroundMark x1="48659" y1="26757" x2="48659" y2="26757"/>
                        <a14:backgroundMark x1="48293" y1="96486" x2="52317" y2="92432"/>
                        <a14:backgroundMark x1="52439" y1="92432" x2="52683" y2="92432"/>
                        <a14:backgroundMark x1="50000" y1="48919" x2="50488" y2="48649"/>
                      </a14:backgroundRemoval>
                    </a14:imgEffect>
                  </a14:imgLayer>
                </a14:imgProps>
              </a:ext>
              <a:ext uri="{28A0092B-C50C-407E-A947-70E740481C1C}">
                <a14:useLocalDpi xmlns:a14="http://schemas.microsoft.com/office/drawing/2010/main" val="0"/>
              </a:ext>
            </a:extLst>
          </a:blip>
          <a:srcRect/>
          <a:stretch>
            <a:fillRect/>
          </a:stretch>
        </p:blipFill>
        <p:spPr bwMode="auto">
          <a:xfrm rot="295693">
            <a:off x="5129114" y="4431351"/>
            <a:ext cx="5111898" cy="23065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4150" y="1924421"/>
            <a:ext cx="5410200" cy="2800767"/>
          </a:xfrm>
          <a:prstGeom prst="rect">
            <a:avLst/>
          </a:prstGeom>
          <a:noFill/>
        </p:spPr>
        <p:txBody>
          <a:bodyPr wrap="square" rtlCol="0">
            <a:spAutoFit/>
          </a:bodyPr>
          <a:lstStyle/>
          <a:p>
            <a:pPr algn="ctr"/>
            <a:r>
              <a:rPr lang="en-GB" sz="1600" dirty="0" smtClean="0">
                <a:latin typeface="Comic Sans MS" panose="030F0702030302020204" pitchFamily="66" charset="0"/>
              </a:rPr>
              <a:t>Pupil premium is extra funding allocated to the school for children who are eligible for FSM (free school meals), LAC  (looked after children) or those from families in the forces. Funding is issued to schools to enable PP children to further their aspirations and enable them in a full curriculum including trips, extra curricular clubs, visits and residentials. </a:t>
            </a:r>
            <a:r>
              <a:rPr lang="en-GB" sz="1600" dirty="0">
                <a:latin typeface="Comic Sans MS" panose="030F0702030302020204" pitchFamily="66" charset="0"/>
              </a:rPr>
              <a:t>All PP children will have access to financial support, free school meals, interventions and extra curricular activities depending on their need, progress and interests. </a:t>
            </a:r>
          </a:p>
          <a:p>
            <a:pPr algn="ctr"/>
            <a:endParaRPr lang="en-GB" sz="1600" dirty="0">
              <a:latin typeface="Comic Sans MS" panose="030F0702030302020204" pitchFamily="66" charset="0"/>
            </a:endParaRPr>
          </a:p>
        </p:txBody>
      </p:sp>
      <p:sp>
        <p:nvSpPr>
          <p:cNvPr id="9" name="Rectangle 8"/>
          <p:cNvSpPr/>
          <p:nvPr/>
        </p:nvSpPr>
        <p:spPr>
          <a:xfrm>
            <a:off x="9239250" y="4492782"/>
            <a:ext cx="2604311" cy="1923604"/>
          </a:xfrm>
          <a:prstGeom prst="rect">
            <a:avLst/>
          </a:prstGeom>
        </p:spPr>
        <p:txBody>
          <a:bodyPr wrap="square">
            <a:spAutoFit/>
          </a:bodyPr>
          <a:lstStyle/>
          <a:p>
            <a:pPr algn="ctr"/>
            <a:r>
              <a:rPr lang="en-GB" sz="1700" dirty="0" smtClean="0">
                <a:latin typeface="Comic Sans MS" panose="030F0702030302020204" pitchFamily="66" charset="0"/>
              </a:rPr>
              <a:t>For more information and to read the Pupil Premium </a:t>
            </a:r>
            <a:r>
              <a:rPr lang="en-GB" sz="1700" dirty="0">
                <a:latin typeface="Comic Sans MS" panose="030F0702030302020204" pitchFamily="66" charset="0"/>
              </a:rPr>
              <a:t>Impact Report </a:t>
            </a:r>
            <a:r>
              <a:rPr lang="en-GB" sz="1700" dirty="0">
                <a:ln>
                  <a:solidFill>
                    <a:sysClr val="windowText" lastClr="000000"/>
                  </a:solidFill>
                </a:ln>
                <a:latin typeface="Comic Sans MS" panose="030F0702030302020204" pitchFamily="66" charset="0"/>
                <a:hlinkClick r:id="rId6"/>
              </a:rPr>
              <a:t>click here </a:t>
            </a:r>
            <a:r>
              <a:rPr lang="en-GB" sz="1700" dirty="0">
                <a:latin typeface="Comic Sans MS" panose="030F0702030302020204" pitchFamily="66" charset="0"/>
              </a:rPr>
              <a:t>or go to </a:t>
            </a:r>
            <a:r>
              <a:rPr lang="en-GB" sz="1700" dirty="0">
                <a:ln>
                  <a:solidFill>
                    <a:sysClr val="windowText" lastClr="000000"/>
                  </a:solidFill>
                </a:ln>
                <a:latin typeface="Comic Sans MS" panose="030F0702030302020204" pitchFamily="66" charset="0"/>
                <a:hlinkClick r:id="rId6"/>
              </a:rPr>
              <a:t>https://</a:t>
            </a:r>
            <a:r>
              <a:rPr lang="en-GB" sz="1700" dirty="0" smtClean="0">
                <a:ln>
                  <a:solidFill>
                    <a:sysClr val="windowText" lastClr="000000"/>
                  </a:solidFill>
                </a:ln>
                <a:latin typeface="Comic Sans MS" panose="030F0702030302020204" pitchFamily="66" charset="0"/>
                <a:hlinkClick r:id="rId6"/>
              </a:rPr>
              <a:t>www.ingoldisthorpeprimary.com/pupil-premium</a:t>
            </a:r>
            <a:r>
              <a:rPr lang="en-GB" sz="1700" dirty="0" smtClean="0">
                <a:latin typeface="Comic Sans MS" panose="030F0702030302020204" pitchFamily="66" charset="0"/>
              </a:rPr>
              <a:t> </a:t>
            </a:r>
            <a:endParaRPr lang="en-GB" sz="1700" dirty="0">
              <a:latin typeface="Comic Sans MS" panose="030F0702030302020204" pitchFamily="66" charset="0"/>
            </a:endParaRPr>
          </a:p>
        </p:txBody>
      </p:sp>
    </p:spTree>
    <p:extLst>
      <p:ext uri="{BB962C8B-B14F-4D97-AF65-F5344CB8AC3E}">
        <p14:creationId xmlns:p14="http://schemas.microsoft.com/office/powerpoint/2010/main" val="2083263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FEB9-1F45-9743-ACAD-1BA99F93616D}"/>
              </a:ext>
            </a:extLst>
          </p:cNvPr>
          <p:cNvSpPr>
            <a:spLocks noGrp="1"/>
          </p:cNvSpPr>
          <p:nvPr>
            <p:ph type="title"/>
          </p:nvPr>
        </p:nvSpPr>
        <p:spPr>
          <a:xfrm>
            <a:off x="838200" y="316998"/>
            <a:ext cx="10515600" cy="1325563"/>
          </a:xfrm>
        </p:spPr>
        <p:txBody>
          <a:bodyPr/>
          <a:lstStyle/>
          <a:p>
            <a:r>
              <a:rPr lang="en-US" dirty="0">
                <a:latin typeface="Cooper Black" panose="0208090404030B020404" pitchFamily="18" charset="0"/>
              </a:rPr>
              <a:t>Types of SEND</a:t>
            </a:r>
          </a:p>
        </p:txBody>
      </p:sp>
      <p:sp>
        <p:nvSpPr>
          <p:cNvPr id="3" name="Content Placeholder 2">
            <a:extLst>
              <a:ext uri="{FF2B5EF4-FFF2-40B4-BE49-F238E27FC236}">
                <a16:creationId xmlns:a16="http://schemas.microsoft.com/office/drawing/2014/main" id="{44CD24B9-7DD4-3F44-A154-AF87B3AE9861}"/>
              </a:ext>
            </a:extLst>
          </p:cNvPr>
          <p:cNvSpPr>
            <a:spLocks noGrp="1"/>
          </p:cNvSpPr>
          <p:nvPr>
            <p:ph idx="1"/>
          </p:nvPr>
        </p:nvSpPr>
        <p:spPr>
          <a:xfrm>
            <a:off x="405064" y="1883289"/>
            <a:ext cx="10515600" cy="4692150"/>
          </a:xfrm>
        </p:spPr>
        <p:txBody>
          <a:bodyPr>
            <a:noAutofit/>
          </a:bodyPr>
          <a:lstStyle/>
          <a:p>
            <a:pPr marL="0" indent="0">
              <a:buFontTx/>
              <a:buNone/>
            </a:pPr>
            <a:r>
              <a:rPr lang="en-GB" altLang="en-US" sz="1500" b="1" u="sng" dirty="0">
                <a:latin typeface="Tahoma" panose="020B0604030504040204" pitchFamily="34" charset="0"/>
                <a:cs typeface="Tahoma" panose="020B0604030504040204" pitchFamily="34" charset="0"/>
              </a:rPr>
              <a:t>Special Educational Needs that affect a child’s ability can include:</a:t>
            </a:r>
          </a:p>
          <a:p>
            <a:pPr marL="542925" lvl="1" indent="-279400"/>
            <a:r>
              <a:rPr lang="en-GB" altLang="en-US" sz="1500" dirty="0">
                <a:latin typeface="Tahoma" panose="020B0604030504040204" pitchFamily="34" charset="0"/>
                <a:cs typeface="Tahoma" panose="020B0604030504040204" pitchFamily="34" charset="0"/>
              </a:rPr>
              <a:t>Behaviour</a:t>
            </a:r>
          </a:p>
          <a:p>
            <a:pPr marL="542925" lvl="1" indent="-279400"/>
            <a:r>
              <a:rPr lang="en-GB" altLang="en-US" sz="1500" dirty="0">
                <a:latin typeface="Tahoma" panose="020B0604030504040204" pitchFamily="34" charset="0"/>
                <a:cs typeface="Tahoma" panose="020B0604030504040204" pitchFamily="34" charset="0"/>
              </a:rPr>
              <a:t>Difficulties socialising </a:t>
            </a:r>
          </a:p>
          <a:p>
            <a:pPr marL="542925" lvl="1" indent="-279400"/>
            <a:r>
              <a:rPr lang="en-GB" altLang="en-US" sz="1500" dirty="0">
                <a:latin typeface="Tahoma" panose="020B0604030504040204" pitchFamily="34" charset="0"/>
                <a:cs typeface="Tahoma" panose="020B0604030504040204" pitchFamily="34" charset="0"/>
              </a:rPr>
              <a:t>Reading and writing difficulties</a:t>
            </a:r>
          </a:p>
          <a:p>
            <a:pPr marL="542925" lvl="1" indent="-279400"/>
            <a:r>
              <a:rPr lang="en-GB" altLang="en-US" sz="1500" dirty="0">
                <a:latin typeface="Tahoma" panose="020B0604030504040204" pitchFamily="34" charset="0"/>
                <a:cs typeface="Tahoma" panose="020B0604030504040204" pitchFamily="34" charset="0"/>
              </a:rPr>
              <a:t>Difficulty with understanding</a:t>
            </a:r>
          </a:p>
          <a:p>
            <a:pPr marL="542925" lvl="1" indent="-279400"/>
            <a:r>
              <a:rPr lang="en-GB" altLang="en-US" sz="1500" dirty="0">
                <a:latin typeface="Tahoma" panose="020B0604030504040204" pitchFamily="34" charset="0"/>
                <a:cs typeface="Tahoma" panose="020B0604030504040204" pitchFamily="34" charset="0"/>
              </a:rPr>
              <a:t>Physical needs or impairments</a:t>
            </a:r>
          </a:p>
          <a:p>
            <a:pPr marL="542925" lvl="1" indent="-279400"/>
            <a:r>
              <a:rPr lang="en-GB" altLang="en-US" sz="1500" dirty="0">
                <a:latin typeface="Tahoma" panose="020B0604030504040204" pitchFamily="34" charset="0"/>
                <a:cs typeface="Tahoma" panose="020B0604030504040204" pitchFamily="34" charset="0"/>
              </a:rPr>
              <a:t>Low concentration levels </a:t>
            </a:r>
          </a:p>
          <a:p>
            <a:pPr marL="542925" lvl="1" indent="-279400"/>
            <a:r>
              <a:rPr lang="en-GB" altLang="en-US" sz="1500" dirty="0">
                <a:latin typeface="Tahoma" panose="020B0604030504040204" pitchFamily="34" charset="0"/>
                <a:cs typeface="Tahoma" panose="020B0604030504040204" pitchFamily="34" charset="0"/>
              </a:rPr>
              <a:t>Speech and language delay </a:t>
            </a:r>
          </a:p>
          <a:p>
            <a:pPr marL="542925" lvl="1" indent="-279400"/>
            <a:r>
              <a:rPr lang="en-GB" altLang="en-US" sz="1500" dirty="0">
                <a:latin typeface="Tahoma" panose="020B0604030504040204" pitchFamily="34" charset="0"/>
                <a:cs typeface="Tahoma" panose="020B0604030504040204" pitchFamily="34" charset="0"/>
              </a:rPr>
              <a:t>Medical needs</a:t>
            </a:r>
          </a:p>
          <a:p>
            <a:pPr marL="542925" lvl="1" indent="-279400"/>
            <a:r>
              <a:rPr lang="en-GB" altLang="en-US" sz="1500" dirty="0">
                <a:latin typeface="Tahoma" panose="020B0604030504040204" pitchFamily="34" charset="0"/>
                <a:cs typeface="Tahoma" panose="020B0604030504040204" pitchFamily="34" charset="0"/>
              </a:rPr>
              <a:t>Emotional difficulties</a:t>
            </a:r>
          </a:p>
          <a:p>
            <a:pPr marL="542925" lvl="1" indent="-279400"/>
            <a:r>
              <a:rPr lang="en-GB" altLang="en-US" sz="1500" dirty="0">
                <a:latin typeface="Tahoma" panose="020B0604030504040204" pitchFamily="34" charset="0"/>
                <a:cs typeface="Tahoma" panose="020B0604030504040204" pitchFamily="34" charset="0"/>
              </a:rPr>
              <a:t>Anxiety/ depression</a:t>
            </a:r>
          </a:p>
          <a:p>
            <a:pPr marL="542925" lvl="1" indent="-279400"/>
            <a:r>
              <a:rPr lang="en-GB" altLang="en-US" sz="1500" dirty="0">
                <a:latin typeface="Tahoma" panose="020B0604030504040204" pitchFamily="34" charset="0"/>
                <a:cs typeface="Tahoma" panose="020B0604030504040204" pitchFamily="34" charset="0"/>
              </a:rPr>
              <a:t>Processing difficulties</a:t>
            </a:r>
          </a:p>
          <a:p>
            <a:pPr marL="542925" lvl="1" indent="-279400"/>
            <a:r>
              <a:rPr lang="en-GB" altLang="en-US" sz="1500" dirty="0">
                <a:latin typeface="Tahoma" panose="020B0604030504040204" pitchFamily="34" charset="0"/>
                <a:cs typeface="Tahoma" panose="020B0604030504040204" pitchFamily="34" charset="0"/>
              </a:rPr>
              <a:t>Autism and diagnosed difficulties</a:t>
            </a:r>
          </a:p>
          <a:p>
            <a:pPr marL="549275" lvl="1" indent="-285750"/>
            <a:r>
              <a:rPr lang="en-GB" altLang="en-US" sz="1500" dirty="0">
                <a:latin typeface="Tahoma" panose="020B0604030504040204" pitchFamily="34" charset="0"/>
                <a:cs typeface="Tahoma" panose="020B0604030504040204" pitchFamily="34" charset="0"/>
              </a:rPr>
              <a:t>Along with many others. </a:t>
            </a:r>
          </a:p>
          <a:p>
            <a:endParaRPr lang="en-US" sz="1500" dirty="0"/>
          </a:p>
        </p:txBody>
      </p:sp>
      <p:grpSp>
        <p:nvGrpSpPr>
          <p:cNvPr id="4" name="Group 3">
            <a:extLst>
              <a:ext uri="{FF2B5EF4-FFF2-40B4-BE49-F238E27FC236}">
                <a16:creationId xmlns:a16="http://schemas.microsoft.com/office/drawing/2014/main" id="{2252ECEC-AAA6-5746-84FC-43DE3810F8C8}"/>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E80A3F07-4A16-2445-BC7B-B05B5C321DA1}"/>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3" action="ppaction://hlinksldjump"/>
              <a:extLst>
                <a:ext uri="{FF2B5EF4-FFF2-40B4-BE49-F238E27FC236}">
                  <a16:creationId xmlns:a16="http://schemas.microsoft.com/office/drawing/2014/main" id="{79A1E022-3FA2-7740-ABF9-C142018208AB}"/>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7" name="Picture 6">
              <a:hlinkClick r:id="rId3" action="ppaction://hlinksldjump"/>
              <a:extLst>
                <a:ext uri="{FF2B5EF4-FFF2-40B4-BE49-F238E27FC236}">
                  <a16:creationId xmlns:a16="http://schemas.microsoft.com/office/drawing/2014/main" id="{EF9299EE-7FC8-F04F-8335-96B0951B6813}"/>
                </a:ext>
              </a:extLst>
            </p:cNvPr>
            <p:cNvPicPr>
              <a:picLocks noChangeAspect="1"/>
            </p:cNvPicPr>
            <p:nvPr/>
          </p:nvPicPr>
          <p:blipFill rotWithShape="1">
            <a:blip r:embed="rId4"/>
            <a:srcRect l="-1884" t="20268" r="-1204" b="14256"/>
            <a:stretch/>
          </p:blipFill>
          <p:spPr>
            <a:xfrm>
              <a:off x="10823944" y="104761"/>
              <a:ext cx="1203931" cy="1149882"/>
            </a:xfrm>
            <a:prstGeom prst="ellipse">
              <a:avLst/>
            </a:prstGeom>
            <a:ln>
              <a:noFill/>
            </a:ln>
            <a:effectLst>
              <a:softEdge rad="112500"/>
            </a:effectLst>
          </p:spPr>
        </p:pic>
      </p:grpSp>
      <p:sp>
        <p:nvSpPr>
          <p:cNvPr id="9" name="Content Placeholder 2">
            <a:extLst>
              <a:ext uri="{FF2B5EF4-FFF2-40B4-BE49-F238E27FC236}">
                <a16:creationId xmlns:a16="http://schemas.microsoft.com/office/drawing/2014/main" id="{41951757-241C-5949-B603-8704DE6625F7}"/>
              </a:ext>
            </a:extLst>
          </p:cNvPr>
          <p:cNvSpPr txBox="1">
            <a:spLocks/>
          </p:cNvSpPr>
          <p:nvPr/>
        </p:nvSpPr>
        <p:spPr bwMode="auto">
          <a:xfrm>
            <a:off x="6375767" y="441259"/>
            <a:ext cx="14398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GB" altLang="en-US" sz="1800" b="1" u="sng" dirty="0"/>
              <a:t>Our SEND data 20/21</a:t>
            </a:r>
          </a:p>
        </p:txBody>
      </p:sp>
      <p:pic>
        <p:nvPicPr>
          <p:cNvPr id="10" name="Picture 5">
            <a:extLst>
              <a:ext uri="{FF2B5EF4-FFF2-40B4-BE49-F238E27FC236}">
                <a16:creationId xmlns:a16="http://schemas.microsoft.com/office/drawing/2014/main" id="{003D7295-684D-0A41-9329-C9192A1EB2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5569" y="3429000"/>
            <a:ext cx="5831367" cy="298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24">
            <a:extLst>
              <a:ext uri="{FF2B5EF4-FFF2-40B4-BE49-F238E27FC236}">
                <a16:creationId xmlns:a16="http://schemas.microsoft.com/office/drawing/2014/main" id="{E76346EB-F801-A645-A526-04A878EB8E11}"/>
              </a:ext>
            </a:extLst>
          </p:cNvPr>
          <p:cNvGraphicFramePr>
            <a:graphicFrameLocks/>
          </p:cNvGraphicFramePr>
          <p:nvPr>
            <p:extLst>
              <p:ext uri="{D42A27DB-BD31-4B8C-83A1-F6EECF244321}">
                <p14:modId xmlns:p14="http://schemas.microsoft.com/office/powerpoint/2010/main" val="3186812127"/>
              </p:ext>
            </p:extLst>
          </p:nvPr>
        </p:nvGraphicFramePr>
        <p:xfrm>
          <a:off x="6375768" y="0"/>
          <a:ext cx="4448175" cy="3989387"/>
        </p:xfrm>
        <a:graphic>
          <a:graphicData uri="http://schemas.openxmlformats.org/presentationml/2006/ole">
            <mc:AlternateContent xmlns:mc="http://schemas.openxmlformats.org/markup-compatibility/2006">
              <mc:Choice xmlns:v="urn:schemas-microsoft-com:vml" Requires="v">
                <p:oleObj spid="_x0000_s1121" name="Chart" r:id="rId6" imgW="4641850" imgH="4159250" progId="Excel.Chart.8">
                  <p:embed/>
                </p:oleObj>
              </mc:Choice>
              <mc:Fallback>
                <p:oleObj name="Chart" r:id="rId6" imgW="4641850" imgH="4159250" progId="Excel.Chart.8">
                  <p:embed/>
                  <p:pic>
                    <p:nvPicPr>
                      <p:cNvPr id="24578" name="Chart 24">
                        <a:extLst>
                          <a:ext uri="{FF2B5EF4-FFF2-40B4-BE49-F238E27FC236}">
                            <a16:creationId xmlns:a16="http://schemas.microsoft.com/office/drawing/2014/main" id="{69ED89A3-A4B3-3F4B-B262-FB62C3E4DDE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768" y="0"/>
                        <a:ext cx="4448175"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7" name="Straight Arrow Connector 16">
            <a:extLst>
              <a:ext uri="{FF2B5EF4-FFF2-40B4-BE49-F238E27FC236}">
                <a16:creationId xmlns:a16="http://schemas.microsoft.com/office/drawing/2014/main" id="{F613B152-CC38-C648-A9EB-994E4E5DFD69}"/>
              </a:ext>
            </a:extLst>
          </p:cNvPr>
          <p:cNvCxnSpPr>
            <a:cxnSpLocks/>
          </p:cNvCxnSpPr>
          <p:nvPr/>
        </p:nvCxnSpPr>
        <p:spPr>
          <a:xfrm flipH="1" flipV="1">
            <a:off x="8721214" y="1254643"/>
            <a:ext cx="150038" cy="1022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1684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6DF1-CBD8-5343-BF1A-E765CAE8230C}"/>
              </a:ext>
            </a:extLst>
          </p:cNvPr>
          <p:cNvSpPr>
            <a:spLocks noGrp="1"/>
          </p:cNvSpPr>
          <p:nvPr>
            <p:ph type="title"/>
          </p:nvPr>
        </p:nvSpPr>
        <p:spPr>
          <a:xfrm>
            <a:off x="551121" y="235950"/>
            <a:ext cx="10515600" cy="1325563"/>
          </a:xfrm>
        </p:spPr>
        <p:txBody>
          <a:bodyPr/>
          <a:lstStyle/>
          <a:p>
            <a:r>
              <a:rPr lang="en-GB" dirty="0">
                <a:latin typeface="Cooper Black" panose="0208090404030B020404" pitchFamily="18" charset="0"/>
              </a:rPr>
              <a:t>Procedure of Identification </a:t>
            </a:r>
          </a:p>
        </p:txBody>
      </p:sp>
      <p:sp>
        <p:nvSpPr>
          <p:cNvPr id="3" name="Content Placeholder 2">
            <a:extLst>
              <a:ext uri="{FF2B5EF4-FFF2-40B4-BE49-F238E27FC236}">
                <a16:creationId xmlns:a16="http://schemas.microsoft.com/office/drawing/2014/main" id="{762A61CF-D920-0545-B10F-ED32D8CF8824}"/>
              </a:ext>
            </a:extLst>
          </p:cNvPr>
          <p:cNvSpPr>
            <a:spLocks noGrp="1"/>
          </p:cNvSpPr>
          <p:nvPr>
            <p:ph idx="1"/>
          </p:nvPr>
        </p:nvSpPr>
        <p:spPr>
          <a:xfrm>
            <a:off x="261129" y="1978962"/>
            <a:ext cx="6352987" cy="4794144"/>
          </a:xfrm>
        </p:spPr>
        <p:txBody>
          <a:bodyPr>
            <a:noAutofit/>
          </a:bodyPr>
          <a:lstStyle/>
          <a:p>
            <a:pPr marL="514350" indent="-514350">
              <a:lnSpc>
                <a:spcPct val="100000"/>
              </a:lnSpc>
              <a:buFont typeface="+mj-lt"/>
              <a:buAutoNum type="arabicParenR"/>
            </a:pPr>
            <a:r>
              <a:rPr lang="en-GB" sz="1500" dirty="0">
                <a:latin typeface="Arial Rounded MT Bold" panose="020F0704030504030204" pitchFamily="34" charset="0"/>
              </a:rPr>
              <a:t>Initial concern raised</a:t>
            </a:r>
          </a:p>
          <a:p>
            <a:pPr marL="514350" indent="-514350">
              <a:lnSpc>
                <a:spcPct val="100000"/>
              </a:lnSpc>
              <a:buFont typeface="+mj-lt"/>
              <a:buAutoNum type="arabicParenR"/>
            </a:pPr>
            <a:r>
              <a:rPr lang="en-GB" sz="1500" dirty="0">
                <a:latin typeface="Arial Rounded MT Bold" panose="020F0704030504030204" pitchFamily="34" charset="0"/>
              </a:rPr>
              <a:t>Class teacher gathers information and assessments for the </a:t>
            </a:r>
            <a:r>
              <a:rPr lang="en-GB" sz="1500" dirty="0" smtClean="0">
                <a:latin typeface="Arial Rounded MT Bold" panose="020F0704030504030204" pitchFamily="34" charset="0"/>
              </a:rPr>
              <a:t>child (possibly from previous schools or providers)</a:t>
            </a:r>
            <a:endParaRPr lang="en-GB" sz="1500" dirty="0">
              <a:latin typeface="Arial Rounded MT Bold" panose="020F0704030504030204" pitchFamily="34" charset="0"/>
            </a:endParaRPr>
          </a:p>
          <a:p>
            <a:pPr marL="514350" indent="-514350">
              <a:lnSpc>
                <a:spcPct val="100000"/>
              </a:lnSpc>
              <a:buFont typeface="+mj-lt"/>
              <a:buAutoNum type="arabicParenR"/>
            </a:pPr>
            <a:r>
              <a:rPr lang="en-GB" sz="1500" dirty="0">
                <a:latin typeface="Arial Rounded MT Bold" panose="020F0704030504030204" pitchFamily="34" charset="0"/>
              </a:rPr>
              <a:t>Teaching is differentiated in each lesson to adapt to the children’s needs and progress is monitored</a:t>
            </a:r>
          </a:p>
          <a:p>
            <a:pPr marL="514350" indent="-514350">
              <a:lnSpc>
                <a:spcPct val="100000"/>
              </a:lnSpc>
              <a:buFont typeface="+mj-lt"/>
              <a:buAutoNum type="arabicParenR"/>
            </a:pPr>
            <a:r>
              <a:rPr lang="en-GB" sz="1500" dirty="0">
                <a:latin typeface="Arial Rounded MT Bold" panose="020F0704030504030204" pitchFamily="34" charset="0"/>
              </a:rPr>
              <a:t>Reviews and discussions in staff meetings to monitor </a:t>
            </a:r>
            <a:r>
              <a:rPr lang="en-GB" sz="1500" dirty="0" smtClean="0">
                <a:latin typeface="Arial Rounded MT Bold" panose="020F0704030504030204" pitchFamily="34" charset="0"/>
              </a:rPr>
              <a:t>children with SEND or concerns</a:t>
            </a:r>
            <a:endParaRPr lang="en-GB" sz="1500" dirty="0">
              <a:latin typeface="Arial Rounded MT Bold" panose="020F0704030504030204" pitchFamily="34" charset="0"/>
            </a:endParaRPr>
          </a:p>
          <a:p>
            <a:pPr marL="514350" indent="-514350">
              <a:lnSpc>
                <a:spcPct val="100000"/>
              </a:lnSpc>
              <a:buFont typeface="+mj-lt"/>
              <a:buAutoNum type="arabicParenR"/>
            </a:pPr>
            <a:r>
              <a:rPr lang="en-GB" sz="1500" dirty="0">
                <a:latin typeface="Arial Rounded MT Bold" panose="020F0704030504030204" pitchFamily="34" charset="0"/>
              </a:rPr>
              <a:t>Class teacher monitors progress over </a:t>
            </a:r>
            <a:r>
              <a:rPr lang="en-GB" sz="1500" dirty="0" smtClean="0">
                <a:latin typeface="Arial Rounded MT Bold" panose="020F0704030504030204" pitchFamily="34" charset="0"/>
              </a:rPr>
              <a:t>a few weeks </a:t>
            </a:r>
            <a:r>
              <a:rPr lang="en-GB" sz="1500" dirty="0">
                <a:latin typeface="Arial Rounded MT Bold" panose="020F0704030504030204" pitchFamily="34" charset="0"/>
              </a:rPr>
              <a:t>and child added to monitoring list</a:t>
            </a:r>
          </a:p>
          <a:p>
            <a:pPr marL="514350" indent="-514350">
              <a:lnSpc>
                <a:spcPct val="100000"/>
              </a:lnSpc>
              <a:buFont typeface="+mj-lt"/>
              <a:buAutoNum type="arabicParenR"/>
            </a:pPr>
            <a:r>
              <a:rPr lang="en-GB" sz="1500" dirty="0">
                <a:latin typeface="Arial Rounded MT Bold" panose="020F0704030504030204" pitchFamily="34" charset="0"/>
              </a:rPr>
              <a:t>If more support is required, teacher will discuss next steps with SENDCo</a:t>
            </a:r>
          </a:p>
          <a:p>
            <a:pPr marL="514350" indent="-514350">
              <a:lnSpc>
                <a:spcPct val="100000"/>
              </a:lnSpc>
              <a:buFont typeface="+mj-lt"/>
              <a:buAutoNum type="arabicParenR"/>
            </a:pPr>
            <a:r>
              <a:rPr lang="en-GB" sz="1500" dirty="0">
                <a:latin typeface="Arial Rounded MT Bold" panose="020F0704030504030204" pitchFamily="34" charset="0"/>
              </a:rPr>
              <a:t>Parents meeting to discuss difficulties and next </a:t>
            </a:r>
            <a:r>
              <a:rPr lang="en-GB" sz="1500" dirty="0" smtClean="0">
                <a:latin typeface="Arial Rounded MT Bold" panose="020F0704030504030204" pitchFamily="34" charset="0"/>
              </a:rPr>
              <a:t>steps, with </a:t>
            </a:r>
            <a:r>
              <a:rPr lang="en-GB" sz="1500" dirty="0">
                <a:latin typeface="Arial Rounded MT Bold" panose="020F0704030504030204" pitchFamily="34" charset="0"/>
              </a:rPr>
              <a:t>parental permission the child is placed on the SEN register. </a:t>
            </a:r>
          </a:p>
          <a:p>
            <a:pPr marL="514350" indent="-514350">
              <a:lnSpc>
                <a:spcPct val="100000"/>
              </a:lnSpc>
              <a:buFont typeface="+mj-lt"/>
              <a:buAutoNum type="arabicParenR"/>
            </a:pPr>
            <a:r>
              <a:rPr lang="en-GB" sz="1500" dirty="0" smtClean="0">
                <a:latin typeface="Arial Rounded MT Bold" panose="020F0704030504030204" pitchFamily="34" charset="0"/>
              </a:rPr>
              <a:t>Interventions </a:t>
            </a:r>
            <a:r>
              <a:rPr lang="en-GB" sz="1500" dirty="0">
                <a:latin typeface="Arial Rounded MT Bold" panose="020F0704030504030204" pitchFamily="34" charset="0"/>
              </a:rPr>
              <a:t>put in </a:t>
            </a:r>
            <a:r>
              <a:rPr lang="en-GB" sz="1500" dirty="0" smtClean="0">
                <a:latin typeface="Arial Rounded MT Bold" panose="020F0704030504030204" pitchFamily="34" charset="0"/>
              </a:rPr>
              <a:t>place, reviewed, adapted (where needed) </a:t>
            </a:r>
            <a:r>
              <a:rPr lang="en-GB" sz="1500" dirty="0">
                <a:latin typeface="Arial Rounded MT Bold" panose="020F0704030504030204" pitchFamily="34" charset="0"/>
              </a:rPr>
              <a:t>and continued for </a:t>
            </a:r>
            <a:r>
              <a:rPr lang="en-GB" sz="1500" dirty="0" smtClean="0">
                <a:latin typeface="Arial Rounded MT Bold" panose="020F0704030504030204" pitchFamily="34" charset="0"/>
              </a:rPr>
              <a:t>6-12 weeks. Reviewed every term.</a:t>
            </a:r>
            <a:endParaRPr lang="en-GB" sz="1500" dirty="0">
              <a:latin typeface="Arial Rounded MT Bold" panose="020F0704030504030204" pitchFamily="34" charset="0"/>
            </a:endParaRPr>
          </a:p>
          <a:p>
            <a:pPr marL="514350" indent="-514350">
              <a:lnSpc>
                <a:spcPct val="100000"/>
              </a:lnSpc>
              <a:buFont typeface="+mj-lt"/>
              <a:buAutoNum type="arabicParenR"/>
            </a:pPr>
            <a:endParaRPr lang="en-GB" sz="1500" dirty="0">
              <a:latin typeface="Arial Rounded MT Bold" panose="020F0704030504030204" pitchFamily="34" charset="0"/>
            </a:endParaRPr>
          </a:p>
          <a:p>
            <a:pPr marL="514350" indent="-514350">
              <a:buFont typeface="+mj-lt"/>
              <a:buAutoNum type="arabicParenR"/>
            </a:pPr>
            <a:endParaRPr lang="en-GB" sz="1500" dirty="0">
              <a:latin typeface="Arial Rounded MT Bold" panose="020F0704030504030204" pitchFamily="34" charset="0"/>
            </a:endParaRPr>
          </a:p>
          <a:p>
            <a:pPr marL="514350" indent="-514350">
              <a:buFont typeface="+mj-lt"/>
              <a:buAutoNum type="arabicParenR"/>
            </a:pPr>
            <a:endParaRPr lang="en-GB" sz="1500" dirty="0">
              <a:latin typeface="Arial Rounded MT Bold" panose="020F0704030504030204" pitchFamily="34" charset="0"/>
            </a:endParaRPr>
          </a:p>
          <a:p>
            <a:pPr marL="0" indent="0">
              <a:buNone/>
            </a:pPr>
            <a:endParaRPr lang="en-GB" sz="1500" dirty="0">
              <a:latin typeface="Arial Rounded MT Bold" panose="020F0704030504030204" pitchFamily="34" charset="0"/>
            </a:endParaRPr>
          </a:p>
        </p:txBody>
      </p:sp>
      <p:grpSp>
        <p:nvGrpSpPr>
          <p:cNvPr id="4" name="Group 3">
            <a:extLst>
              <a:ext uri="{FF2B5EF4-FFF2-40B4-BE49-F238E27FC236}">
                <a16:creationId xmlns:a16="http://schemas.microsoft.com/office/drawing/2014/main" id="{47314F5B-9F81-324C-B240-48398C4AF5E0}"/>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18202394-5CAC-3A45-97D6-459BE463311F}"/>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6603261A-4B20-574D-9C53-BD94AA899B0B}"/>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9408748B-87B0-C649-957B-448366C0B58E}"/>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8" name="Content Placeholder 2">
            <a:extLst>
              <a:ext uri="{FF2B5EF4-FFF2-40B4-BE49-F238E27FC236}">
                <a16:creationId xmlns:a16="http://schemas.microsoft.com/office/drawing/2014/main" id="{F9C604D5-C134-4741-B6D6-B1DED28A3AB8}"/>
              </a:ext>
            </a:extLst>
          </p:cNvPr>
          <p:cNvSpPr txBox="1">
            <a:spLocks/>
          </p:cNvSpPr>
          <p:nvPr/>
        </p:nvSpPr>
        <p:spPr>
          <a:xfrm>
            <a:off x="6716290" y="2055162"/>
            <a:ext cx="5311586" cy="479414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arenR" startAt="11"/>
            </a:pPr>
            <a:r>
              <a:rPr lang="en-GB" sz="1500" dirty="0">
                <a:latin typeface="Arial Rounded MT Bold" panose="020F0704030504030204" pitchFamily="34" charset="0"/>
              </a:rPr>
              <a:t>Progress is monitored and reviewed with regular parent meetings with teacher and SENDCo (at least 3 times per year or termly)</a:t>
            </a:r>
          </a:p>
          <a:p>
            <a:pPr marL="514350" indent="-514350">
              <a:lnSpc>
                <a:spcPct val="100000"/>
              </a:lnSpc>
              <a:buFont typeface="+mj-lt"/>
              <a:buAutoNum type="arabicParenR" startAt="11"/>
            </a:pPr>
            <a:r>
              <a:rPr lang="en-GB" sz="1500" dirty="0">
                <a:latin typeface="Arial Rounded MT Bold" panose="020F0704030504030204" pitchFamily="34" charset="0"/>
              </a:rPr>
              <a:t>Progress reports are compiled</a:t>
            </a:r>
          </a:p>
          <a:p>
            <a:pPr marL="514350" indent="-514350">
              <a:lnSpc>
                <a:spcPct val="100000"/>
              </a:lnSpc>
              <a:buFont typeface="+mj-lt"/>
              <a:buAutoNum type="arabicParenR" startAt="11"/>
            </a:pPr>
            <a:r>
              <a:rPr lang="en-GB" sz="1500" dirty="0">
                <a:latin typeface="Arial Rounded MT Bold" panose="020F0704030504030204" pitchFamily="34" charset="0"/>
              </a:rPr>
              <a:t>If extra support is needed, referrals can be made to relevant external specialists. Advice will be given by the specialists. Team around the child (parents, carers, SENDCo, teachers, specialists) create specific targets to monitor and achieve over time. Reviewed termly.</a:t>
            </a:r>
          </a:p>
          <a:p>
            <a:pPr marL="0" indent="0">
              <a:lnSpc>
                <a:spcPct val="100000"/>
              </a:lnSpc>
              <a:buNone/>
            </a:pPr>
            <a:endParaRPr lang="en-GB" sz="1500" dirty="0">
              <a:latin typeface="Arial Rounded MT Bold" panose="020F0704030504030204" pitchFamily="34" charset="0"/>
            </a:endParaRPr>
          </a:p>
          <a:p>
            <a:pPr marL="0" indent="0">
              <a:lnSpc>
                <a:spcPct val="100000"/>
              </a:lnSpc>
              <a:buNone/>
            </a:pPr>
            <a:r>
              <a:rPr lang="en-GB" sz="1500" u="sng" dirty="0">
                <a:latin typeface="Arial Rounded MT Bold" panose="020F0704030504030204" pitchFamily="34" charset="0"/>
              </a:rPr>
              <a:t>Exceptional resource funding (ERF)</a:t>
            </a:r>
          </a:p>
          <a:p>
            <a:pPr marL="0" indent="0">
              <a:lnSpc>
                <a:spcPct val="100000"/>
              </a:lnSpc>
              <a:buNone/>
            </a:pPr>
            <a:r>
              <a:rPr lang="en-GB" sz="1500" dirty="0">
                <a:latin typeface="Arial Rounded MT Bold" panose="020F0704030504030204" pitchFamily="34" charset="0"/>
              </a:rPr>
              <a:t>Additional funding can be sought from the cluster after an assessment from an external specialist,  the funding will be sought from the ‘cluster’ and will need to be agreed by the ERF panel. All additional funding needs to exceed the expected spend for SEND and be closely monitored. </a:t>
            </a:r>
          </a:p>
          <a:p>
            <a:pPr marL="0" indent="0">
              <a:lnSpc>
                <a:spcPct val="100000"/>
              </a:lnSpc>
              <a:buNone/>
            </a:pPr>
            <a:endParaRPr lang="en-GB" sz="1500" dirty="0">
              <a:latin typeface="Chalkboard" panose="03050602040202020205" pitchFamily="66" charset="77"/>
            </a:endParaRPr>
          </a:p>
          <a:p>
            <a:pPr marL="514350" indent="-514350">
              <a:lnSpc>
                <a:spcPct val="100000"/>
              </a:lnSpc>
              <a:buFont typeface="+mj-lt"/>
              <a:buAutoNum type="arabicParenR" startAt="11"/>
            </a:pPr>
            <a:endParaRPr lang="en-GB" sz="1500" dirty="0">
              <a:latin typeface="Chalkboard" panose="03050602040202020205" pitchFamily="66" charset="77"/>
            </a:endParaRPr>
          </a:p>
          <a:p>
            <a:pPr marL="514350" indent="-514350">
              <a:buFont typeface="+mj-lt"/>
              <a:buAutoNum type="arabicParenR" startAt="11"/>
            </a:pPr>
            <a:endParaRPr lang="en-GB" sz="1500" dirty="0">
              <a:latin typeface="Chalkboard" panose="03050602040202020205" pitchFamily="66" charset="77"/>
            </a:endParaRPr>
          </a:p>
          <a:p>
            <a:pPr marL="514350" indent="-514350">
              <a:buFont typeface="+mj-lt"/>
              <a:buAutoNum type="arabicParenR" startAt="11"/>
            </a:pPr>
            <a:endParaRPr lang="en-GB" sz="1500" dirty="0">
              <a:latin typeface="Chalkboard" panose="03050602040202020205" pitchFamily="66" charset="77"/>
            </a:endParaRPr>
          </a:p>
          <a:p>
            <a:pPr marL="0" indent="0">
              <a:buFont typeface="Arial" panose="020B0604020202020204" pitchFamily="34" charset="0"/>
              <a:buNone/>
            </a:pPr>
            <a:endParaRPr lang="en-GB" sz="1500" dirty="0"/>
          </a:p>
        </p:txBody>
      </p:sp>
    </p:spTree>
    <p:extLst>
      <p:ext uri="{BB962C8B-B14F-4D97-AF65-F5344CB8AC3E}">
        <p14:creationId xmlns:p14="http://schemas.microsoft.com/office/powerpoint/2010/main" val="1722961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SketchyVTI">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
  <TotalTime>6205</TotalTime>
  <Words>3324</Words>
  <Application>Microsoft Office PowerPoint</Application>
  <PresentationFormat>Widescreen</PresentationFormat>
  <Paragraphs>446</Paragraphs>
  <Slides>17</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Arial Rounded MT Bold</vt:lpstr>
      <vt:lpstr>Calibri</vt:lpstr>
      <vt:lpstr>Chalkboard</vt:lpstr>
      <vt:lpstr>Comic Sans MS</vt:lpstr>
      <vt:lpstr>Cooper Black</vt:lpstr>
      <vt:lpstr>Helvetica</vt:lpstr>
      <vt:lpstr>Modern Love</vt:lpstr>
      <vt:lpstr>Tahoma</vt:lpstr>
      <vt:lpstr>The Hand</vt:lpstr>
      <vt:lpstr>SketchyVTI</vt:lpstr>
      <vt:lpstr>Chart</vt:lpstr>
      <vt:lpstr>Welcome to Ingoldisthorpe  C of E VA  Primary School SEN information report</vt:lpstr>
      <vt:lpstr>PowerPoint Presentation</vt:lpstr>
      <vt:lpstr>As part of the Children and Families Act 2013, Local Authorities are required to publish a Local Offer which sets out support that is available for children and young people with special educational needs (SEN) in the local area. The local offer tells parents how to access services in their area and what to expect from these services. Alongside this, schools are required to publish a SEN For more information about local offer go to the local offer page.  In response to this, we have put together our SEN Information Report for Ingoldisthorpe C of E VA Primary. The information within describes the arrangements we make that are ‘additional and ‘extra’ for pupils with SEND. </vt:lpstr>
      <vt:lpstr>CONTENTS PAGE PART 1</vt:lpstr>
      <vt:lpstr>Admissions and school places</vt:lpstr>
      <vt:lpstr>Accessibility </vt:lpstr>
      <vt:lpstr>Looked after children (LAC) and Pupil premium (PP)</vt:lpstr>
      <vt:lpstr>Types of SEND</vt:lpstr>
      <vt:lpstr>Procedure of Identification </vt:lpstr>
      <vt:lpstr>What happens after a child is identified with a SEND?</vt:lpstr>
      <vt:lpstr>Waves of intervention</vt:lpstr>
      <vt:lpstr>Assess, Plan, Do, Review (APDR)</vt:lpstr>
      <vt:lpstr>Interventions at Ingoldisthorpe</vt:lpstr>
      <vt:lpstr>Cognition and learning needs</vt:lpstr>
      <vt:lpstr>Social and emotional needs</vt:lpstr>
      <vt:lpstr>Communication and Interaction needs</vt:lpstr>
      <vt:lpstr>Sensory and physical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Ingoldisthorpe  C of E VA  Primary School SEN information report</dc:title>
  <dc:creator>James Taylor</dc:creator>
  <cp:lastModifiedBy>Mrs Taylor</cp:lastModifiedBy>
  <cp:revision>128</cp:revision>
  <dcterms:created xsi:type="dcterms:W3CDTF">2021-05-23T13:16:32Z</dcterms:created>
  <dcterms:modified xsi:type="dcterms:W3CDTF">2021-09-07T13:36:41Z</dcterms:modified>
</cp:coreProperties>
</file>