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7"/>
  </p:notesMasterIdLst>
  <p:handoutMasterIdLst>
    <p:handoutMasterId r:id="rId9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348" r:id="rId39"/>
    <p:sldId id="293" r:id="rId40"/>
    <p:sldId id="294" r:id="rId41"/>
    <p:sldId id="338" r:id="rId42"/>
    <p:sldId id="295" r:id="rId43"/>
    <p:sldId id="296" r:id="rId44"/>
    <p:sldId id="331" r:id="rId45"/>
    <p:sldId id="298" r:id="rId46"/>
    <p:sldId id="350" r:id="rId47"/>
    <p:sldId id="300" r:id="rId48"/>
    <p:sldId id="332" r:id="rId49"/>
    <p:sldId id="333" r:id="rId50"/>
    <p:sldId id="301" r:id="rId51"/>
    <p:sldId id="344" r:id="rId52"/>
    <p:sldId id="302" r:id="rId53"/>
    <p:sldId id="303" r:id="rId54"/>
    <p:sldId id="339" r:id="rId55"/>
    <p:sldId id="304" r:id="rId56"/>
    <p:sldId id="337" r:id="rId57"/>
    <p:sldId id="305" r:id="rId58"/>
    <p:sldId id="306" r:id="rId59"/>
    <p:sldId id="343" r:id="rId60"/>
    <p:sldId id="307" r:id="rId61"/>
    <p:sldId id="308" r:id="rId62"/>
    <p:sldId id="309" r:id="rId63"/>
    <p:sldId id="310" r:id="rId64"/>
    <p:sldId id="349" r:id="rId65"/>
    <p:sldId id="311" r:id="rId66"/>
    <p:sldId id="351" r:id="rId67"/>
    <p:sldId id="312" r:id="rId68"/>
    <p:sldId id="334" r:id="rId69"/>
    <p:sldId id="335" r:id="rId70"/>
    <p:sldId id="313" r:id="rId71"/>
    <p:sldId id="314" r:id="rId72"/>
    <p:sldId id="315" r:id="rId73"/>
    <p:sldId id="316" r:id="rId74"/>
    <p:sldId id="317" r:id="rId75"/>
    <p:sldId id="345" r:id="rId76"/>
    <p:sldId id="318" r:id="rId77"/>
    <p:sldId id="346" r:id="rId78"/>
    <p:sldId id="319" r:id="rId79"/>
    <p:sldId id="320" r:id="rId80"/>
    <p:sldId id="330" r:id="rId81"/>
    <p:sldId id="321" r:id="rId82"/>
    <p:sldId id="347" r:id="rId83"/>
    <p:sldId id="322" r:id="rId84"/>
    <p:sldId id="323" r:id="rId85"/>
    <p:sldId id="324" r:id="rId86"/>
    <p:sldId id="342" r:id="rId87"/>
    <p:sldId id="325" r:id="rId88"/>
    <p:sldId id="340" r:id="rId89"/>
    <p:sldId id="341" r:id="rId90"/>
    <p:sldId id="326" r:id="rId91"/>
    <p:sldId id="336" r:id="rId92"/>
    <p:sldId id="327" r:id="rId93"/>
    <p:sldId id="328" r:id="rId94"/>
    <p:sldId id="297" r:id="rId95"/>
    <p:sldId id="329" r:id="rId96"/>
  </p:sldIdLst>
  <p:sldSz cx="9144000" cy="6858000" type="screen4x3"/>
  <p:notesSz cx="9774238" cy="67246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B354"/>
    <a:srgbClr val="E6E24C"/>
    <a:srgbClr val="C662D4"/>
    <a:srgbClr val="E949DE"/>
    <a:srgbClr val="BC74BE"/>
    <a:srgbClr val="B94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363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14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80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235503" cy="337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36473" y="1"/>
            <a:ext cx="4235503" cy="3374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B496F8-8FAF-4122-B867-A05AFA63CB5C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387251"/>
            <a:ext cx="4235503" cy="3373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36473" y="6387251"/>
            <a:ext cx="4235503" cy="33739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3CDBBE-C748-4A15-9D9F-D8841A8A8D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952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37200" y="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409F4-871C-4000-93EF-61AC58E74B7E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75025" y="841375"/>
            <a:ext cx="3024188" cy="2268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77900" y="3236913"/>
            <a:ext cx="7818438" cy="2647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8810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37200" y="6388100"/>
            <a:ext cx="4235450" cy="336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FA5A5-F9FA-493E-9FD4-AB0FE45708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9495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371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20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665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0332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495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98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557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747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000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02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7ADD7-6DF4-45C3-8C8B-36030A6D600D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865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7ADD7-6DF4-45C3-8C8B-36030A6D600D}" type="datetimeFigureOut">
              <a:rPr lang="en-GB" smtClean="0"/>
              <a:t>10/03/2022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A9F38-1CED-4A9F-AB8A-7765860FD7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0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17.xml"/><Relationship Id="rId18" Type="http://schemas.openxmlformats.org/officeDocument/2006/relationships/slide" Target="slide14.xml"/><Relationship Id="rId26" Type="http://schemas.openxmlformats.org/officeDocument/2006/relationships/slide" Target="slide27.xml"/><Relationship Id="rId3" Type="http://schemas.openxmlformats.org/officeDocument/2006/relationships/slide" Target="slide3.xml"/><Relationship Id="rId21" Type="http://schemas.openxmlformats.org/officeDocument/2006/relationships/slide" Target="slide26.xml"/><Relationship Id="rId34" Type="http://schemas.openxmlformats.org/officeDocument/2006/relationships/slide" Target="slide31.xml"/><Relationship Id="rId7" Type="http://schemas.openxmlformats.org/officeDocument/2006/relationships/slide" Target="slide16.xml"/><Relationship Id="rId12" Type="http://schemas.openxmlformats.org/officeDocument/2006/relationships/slide" Target="slide12.xml"/><Relationship Id="rId17" Type="http://schemas.openxmlformats.org/officeDocument/2006/relationships/slide" Target="slide11.xml"/><Relationship Id="rId25" Type="http://schemas.openxmlformats.org/officeDocument/2006/relationships/slide" Target="slide19.xml"/><Relationship Id="rId33" Type="http://schemas.openxmlformats.org/officeDocument/2006/relationships/slide" Target="slide30.xml"/><Relationship Id="rId2" Type="http://schemas.openxmlformats.org/officeDocument/2006/relationships/slide" Target="slide2.xml"/><Relationship Id="rId16" Type="http://schemas.openxmlformats.org/officeDocument/2006/relationships/slide" Target="slide8.xml"/><Relationship Id="rId20" Type="http://schemas.openxmlformats.org/officeDocument/2006/relationships/slide" Target="slide24.xml"/><Relationship Id="rId29" Type="http://schemas.openxmlformats.org/officeDocument/2006/relationships/slide" Target="slide3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0.xml"/><Relationship Id="rId11" Type="http://schemas.openxmlformats.org/officeDocument/2006/relationships/slide" Target="slide7.xml"/><Relationship Id="rId24" Type="http://schemas.openxmlformats.org/officeDocument/2006/relationships/slide" Target="slide15.xml"/><Relationship Id="rId32" Type="http://schemas.openxmlformats.org/officeDocument/2006/relationships/slide" Target="slide29.xml"/><Relationship Id="rId37" Type="http://schemas.openxmlformats.org/officeDocument/2006/relationships/image" Target="../media/image1.png"/><Relationship Id="rId5" Type="http://schemas.openxmlformats.org/officeDocument/2006/relationships/slide" Target="slide13.xml"/><Relationship Id="rId15" Type="http://schemas.openxmlformats.org/officeDocument/2006/relationships/slide" Target="slide25.xml"/><Relationship Id="rId23" Type="http://schemas.openxmlformats.org/officeDocument/2006/relationships/slide" Target="slide9.xml"/><Relationship Id="rId28" Type="http://schemas.openxmlformats.org/officeDocument/2006/relationships/slide" Target="slide33.xml"/><Relationship Id="rId36" Type="http://schemas.openxmlformats.org/officeDocument/2006/relationships/slide" Target="slide36.xml"/><Relationship Id="rId10" Type="http://schemas.openxmlformats.org/officeDocument/2006/relationships/slide" Target="slide6.xml"/><Relationship Id="rId19" Type="http://schemas.openxmlformats.org/officeDocument/2006/relationships/slide" Target="slide18.xml"/><Relationship Id="rId31" Type="http://schemas.openxmlformats.org/officeDocument/2006/relationships/slide" Target="slide21.xml"/><Relationship Id="rId4" Type="http://schemas.openxmlformats.org/officeDocument/2006/relationships/slide" Target="slide4.xml"/><Relationship Id="rId9" Type="http://schemas.openxmlformats.org/officeDocument/2006/relationships/slide" Target="slide5.xml"/><Relationship Id="rId14" Type="http://schemas.openxmlformats.org/officeDocument/2006/relationships/slide" Target="slide23.xml"/><Relationship Id="rId22" Type="http://schemas.openxmlformats.org/officeDocument/2006/relationships/slide" Target="slide32.xml"/><Relationship Id="rId27" Type="http://schemas.openxmlformats.org/officeDocument/2006/relationships/slide" Target="slide28.xml"/><Relationship Id="rId30" Type="http://schemas.openxmlformats.org/officeDocument/2006/relationships/slide" Target="slide20.xml"/><Relationship Id="rId35" Type="http://schemas.openxmlformats.org/officeDocument/2006/relationships/slide" Target="slide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Vv4rD6OyssM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3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kKw1j7sZni0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uyiteGr6KpM" TargetMode="Externa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7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8rZAdeOgWDk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n_foMADqjSc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OSqpwo0xd50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slide" Target="slide6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wdv59REiNZQ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k2ug9xr0Ias" TargetMode="Externa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63.xml"/><Relationship Id="rId5" Type="http://schemas.openxmlformats.org/officeDocument/2006/relationships/image" Target="../media/image4.jpg"/><Relationship Id="rId4" Type="http://schemas.openxmlformats.org/officeDocument/2006/relationships/hyperlink" Target="https://www.youtube.com/watch?v=byszemY8Pl8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rIVU4svh_Og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37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mRdMYuNeAng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67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7cCqu5hArDQ" TargetMode="Externa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7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lOldufkTDhY" TargetMode="Externa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7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8dY2SE1G900" TargetMode="Externa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7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PEpy_-OE7HY" TargetMode="Externa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73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slide" Target="slide74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j54a9uBQx-4" TargetMode="Externa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76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7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9EU4DtsJBY0&amp;list=RD9EU4DtsJBY0#t=71" TargetMode="Externa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79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8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HbVIIuhgg9Y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islcollective.com/resources/search_result?Tags=suffixes" TargetMode="External"/><Relationship Id="rId3" Type="http://schemas.openxmlformats.org/officeDocument/2006/relationships/image" Target="../media/image2.png"/><Relationship Id="rId7" Type="http://schemas.openxmlformats.org/officeDocument/2006/relationships/slide" Target="slide39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HUtmHT7DOvI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83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8GGWLr11Bio" TargetMode="Externa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84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Ke9aVTK2x7E" TargetMode="Externa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8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0LmhIu3phqk" TargetMode="Externa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87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ARaEpSAD-ng" TargetMode="Externa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9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Z3Gq5Yl0nvY&amp;list=PLT7UvWyYAYU3FWREZIrkGBcwen2fbes0t&amp;index=14" TargetMode="Externa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93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-PudHE2xwD4" TargetMode="Externa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PfdqJIUzBNQ" TargetMode="Externa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6jwYTZdUVi0" TargetMode="Externa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" Target="slide10.xml"/><Relationship Id="rId7" Type="http://schemas.openxmlformats.org/officeDocument/2006/relationships/image" Target="../media/image39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image" Target="../media/image44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5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43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5hIqdPrH--k" TargetMode="Externa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6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" Target="slide17.xml"/><Relationship Id="rId7" Type="http://schemas.openxmlformats.org/officeDocument/2006/relationships/image" Target="../media/image65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orksheetplace.com/index.php?function=DisplayCategory&amp;showCategory=Y&amp;links=3&amp;id=96&amp;link1=43&amp;link2=94&amp;link3=96" TargetMode="External"/><Relationship Id="rId3" Type="http://schemas.openxmlformats.org/officeDocument/2006/relationships/image" Target="../media/image2.png"/><Relationship Id="rId7" Type="http://schemas.openxmlformats.org/officeDocument/2006/relationships/slide" Target="slide4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koKGPSOclfM" TargetMode="External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7" Type="http://schemas.openxmlformats.org/officeDocument/2006/relationships/image" Target="../media/image91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102.png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stage2literacy.co.uk/" TargetMode="External"/><Relationship Id="rId7" Type="http://schemas.openxmlformats.org/officeDocument/2006/relationships/image" Target="../media/image4.jpg"/><Relationship Id="rId2" Type="http://schemas.openxmlformats.org/officeDocument/2006/relationships/slide" Target="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ZADSyQZlvCc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50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hyperlink" Target="https://www.youtube.com/watch?v=5otysbfQbo0" TargetMode="External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hyperlink" Target="http://www.keystage2literacy.co.u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englishlinx.com/" TargetMode="External"/><Relationship Id="rId2" Type="http://schemas.openxmlformats.org/officeDocument/2006/relationships/hyperlink" Target="https://en.islcollective.com/resources/search_result?Tags=suffix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keystage2literacy.co.uk/" TargetMode="External"/><Relationship Id="rId5" Type="http://schemas.openxmlformats.org/officeDocument/2006/relationships/hyperlink" Target="http://flocabulary.com/" TargetMode="External"/><Relationship Id="rId4" Type="http://schemas.openxmlformats.org/officeDocument/2006/relationships/hyperlink" Target="http://www.worksheetplace.com/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eystage2literacy.co.uk/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63689" y="923499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Prefixes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1353402" y="923499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Suffixes</a:t>
            </a: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2643115" y="923499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Capitals/</a:t>
            </a:r>
          </a:p>
          <a:p>
            <a:pPr algn="ctr"/>
            <a:r>
              <a:rPr lang="en-GB" dirty="0">
                <a:solidFill>
                  <a:schemeClr val="tx1"/>
                </a:solidFill>
              </a:rPr>
              <a:t>Full Stops</a:t>
            </a: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3932828" y="923499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Subordination and</a:t>
            </a:r>
          </a:p>
          <a:p>
            <a:pPr algn="ctr"/>
            <a:r>
              <a:rPr lang="en-GB" sz="1400" dirty="0">
                <a:solidFill>
                  <a:schemeClr val="tx1"/>
                </a:solidFill>
              </a:rPr>
              <a:t>Coordination</a:t>
            </a: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222541" y="923499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Commas</a:t>
            </a:r>
          </a:p>
        </p:txBody>
      </p:sp>
      <p:sp>
        <p:nvSpPr>
          <p:cNvPr id="9" name="Rectangle 8">
            <a:hlinkClick r:id="rId7" action="ppaction://hlinksldjump"/>
          </p:cNvPr>
          <p:cNvSpPr/>
          <p:nvPr/>
        </p:nvSpPr>
        <p:spPr>
          <a:xfrm>
            <a:off x="6512254" y="923499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Determiners</a:t>
            </a:r>
          </a:p>
        </p:txBody>
      </p:sp>
      <p:sp>
        <p:nvSpPr>
          <p:cNvPr id="10" name="Rectangle 9">
            <a:hlinkClick r:id="rId8" action="ppaction://hlinksldjump"/>
          </p:cNvPr>
          <p:cNvSpPr/>
          <p:nvPr/>
        </p:nvSpPr>
        <p:spPr>
          <a:xfrm>
            <a:off x="7801967" y="923499"/>
            <a:ext cx="1251045" cy="1110018"/>
          </a:xfrm>
          <a:prstGeom prst="rect">
            <a:avLst/>
          </a:prstGeom>
          <a:solidFill>
            <a:srgbClr val="C662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Plural &amp; Possessive ‘–s’</a:t>
            </a:r>
          </a:p>
        </p:txBody>
      </p:sp>
      <p:sp>
        <p:nvSpPr>
          <p:cNvPr id="18" name="Rectangle 17">
            <a:hlinkClick r:id="rId9" action="ppaction://hlinksldjump"/>
          </p:cNvPr>
          <p:cNvSpPr/>
          <p:nvPr/>
        </p:nvSpPr>
        <p:spPr>
          <a:xfrm>
            <a:off x="63689" y="2104030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Verbs</a:t>
            </a:r>
          </a:p>
        </p:txBody>
      </p:sp>
      <p:sp>
        <p:nvSpPr>
          <p:cNvPr id="19" name="Rectangle 18">
            <a:hlinkClick r:id="rId10" action="ppaction://hlinksldjump"/>
          </p:cNvPr>
          <p:cNvSpPr/>
          <p:nvPr/>
        </p:nvSpPr>
        <p:spPr>
          <a:xfrm>
            <a:off x="1353402" y="2104030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Adjectives</a:t>
            </a:r>
          </a:p>
        </p:txBody>
      </p:sp>
      <p:sp>
        <p:nvSpPr>
          <p:cNvPr id="20" name="Rectangle 19">
            <a:hlinkClick r:id="rId11" action="ppaction://hlinksldjump"/>
          </p:cNvPr>
          <p:cNvSpPr/>
          <p:nvPr/>
        </p:nvSpPr>
        <p:spPr>
          <a:xfrm>
            <a:off x="2643115" y="2104030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Question/ Exclamation Marks</a:t>
            </a:r>
          </a:p>
        </p:txBody>
      </p:sp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3932828" y="2104030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Present and Past Tense</a:t>
            </a:r>
          </a:p>
        </p:txBody>
      </p:sp>
      <p:sp>
        <p:nvSpPr>
          <p:cNvPr id="22" name="Rectangle 21">
            <a:hlinkClick r:id="rId13" action="ppaction://hlinksldjump"/>
          </p:cNvPr>
          <p:cNvSpPr/>
          <p:nvPr/>
        </p:nvSpPr>
        <p:spPr>
          <a:xfrm>
            <a:off x="5222541" y="2104030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Conjunctions</a:t>
            </a:r>
          </a:p>
        </p:txBody>
      </p:sp>
      <p:sp>
        <p:nvSpPr>
          <p:cNvPr id="23" name="Rectangle 22">
            <a:hlinkClick r:id="rId14" action="ppaction://hlinksldjump"/>
          </p:cNvPr>
          <p:cNvSpPr/>
          <p:nvPr/>
        </p:nvSpPr>
        <p:spPr>
          <a:xfrm>
            <a:off x="6512254" y="2104030"/>
            <a:ext cx="1251045" cy="1110018"/>
          </a:xfrm>
          <a:prstGeom prst="rect">
            <a:avLst/>
          </a:prstGeom>
          <a:solidFill>
            <a:srgbClr val="C662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Fronted Adverbials</a:t>
            </a:r>
          </a:p>
        </p:txBody>
      </p:sp>
      <p:sp>
        <p:nvSpPr>
          <p:cNvPr id="24" name="Rectangle 23">
            <a:hlinkClick r:id="rId15" action="ppaction://hlinksldjump"/>
          </p:cNvPr>
          <p:cNvSpPr/>
          <p:nvPr/>
        </p:nvSpPr>
        <p:spPr>
          <a:xfrm>
            <a:off x="7801967" y="2104030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Modal Verbs</a:t>
            </a:r>
          </a:p>
        </p:txBody>
      </p:sp>
      <p:sp>
        <p:nvSpPr>
          <p:cNvPr id="25" name="Rectangle 24">
            <a:hlinkClick r:id="rId16" action="ppaction://hlinksldjump"/>
          </p:cNvPr>
          <p:cNvSpPr/>
          <p:nvPr/>
        </p:nvSpPr>
        <p:spPr>
          <a:xfrm>
            <a:off x="63689" y="3284561"/>
            <a:ext cx="1251045" cy="11100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Nouns &amp; Pronouns</a:t>
            </a:r>
          </a:p>
        </p:txBody>
      </p:sp>
      <p:sp>
        <p:nvSpPr>
          <p:cNvPr id="26" name="Rectangle 25">
            <a:hlinkClick r:id="rId17" action="ppaction://hlinksldjump"/>
          </p:cNvPr>
          <p:cNvSpPr/>
          <p:nvPr/>
        </p:nvSpPr>
        <p:spPr>
          <a:xfrm>
            <a:off x="1353402" y="3284561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Adverbs</a:t>
            </a:r>
          </a:p>
        </p:txBody>
      </p:sp>
      <p:sp>
        <p:nvSpPr>
          <p:cNvPr id="27" name="Rectangle 26">
            <a:hlinkClick r:id="rId18" action="ppaction://hlinksldjump"/>
          </p:cNvPr>
          <p:cNvSpPr/>
          <p:nvPr/>
        </p:nvSpPr>
        <p:spPr>
          <a:xfrm>
            <a:off x="2643115" y="3284561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Commands &amp; Statements</a:t>
            </a:r>
          </a:p>
        </p:txBody>
      </p:sp>
      <p:sp>
        <p:nvSpPr>
          <p:cNvPr id="28" name="Rectangle 27">
            <a:hlinkClick r:id="rId19" action="ppaction://hlinksldjump"/>
          </p:cNvPr>
          <p:cNvSpPr/>
          <p:nvPr/>
        </p:nvSpPr>
        <p:spPr>
          <a:xfrm>
            <a:off x="3932828" y="3284561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Prepositions</a:t>
            </a:r>
          </a:p>
        </p:txBody>
      </p:sp>
      <p:sp>
        <p:nvSpPr>
          <p:cNvPr id="29" name="Rectangle 28">
            <a:hlinkClick r:id="rId20" action="ppaction://hlinksldjump"/>
          </p:cNvPr>
          <p:cNvSpPr/>
          <p:nvPr/>
        </p:nvSpPr>
        <p:spPr>
          <a:xfrm>
            <a:off x="5222541" y="3284561"/>
            <a:ext cx="1251045" cy="1110018"/>
          </a:xfrm>
          <a:prstGeom prst="rect">
            <a:avLst/>
          </a:prstGeom>
          <a:solidFill>
            <a:srgbClr val="C662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Verb Inflections</a:t>
            </a:r>
          </a:p>
        </p:txBody>
      </p:sp>
      <p:sp>
        <p:nvSpPr>
          <p:cNvPr id="30" name="Rectangle 29">
            <a:hlinkClick r:id="rId21" action="ppaction://hlinksldjump"/>
          </p:cNvPr>
          <p:cNvSpPr/>
          <p:nvPr/>
        </p:nvSpPr>
        <p:spPr>
          <a:xfrm>
            <a:off x="6512254" y="3284561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Cohesive Devices</a:t>
            </a:r>
          </a:p>
        </p:txBody>
      </p:sp>
      <p:sp>
        <p:nvSpPr>
          <p:cNvPr id="31" name="Rectangle 30">
            <a:hlinkClick r:id="rId22" action="ppaction://hlinksldjump"/>
          </p:cNvPr>
          <p:cNvSpPr/>
          <p:nvPr/>
        </p:nvSpPr>
        <p:spPr>
          <a:xfrm>
            <a:off x="7801967" y="3284561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Formal and Informal</a:t>
            </a:r>
          </a:p>
        </p:txBody>
      </p:sp>
      <p:sp>
        <p:nvSpPr>
          <p:cNvPr id="32" name="Rectangle 31">
            <a:hlinkClick r:id="rId23" action="ppaction://hlinksldjump"/>
          </p:cNvPr>
          <p:cNvSpPr/>
          <p:nvPr/>
        </p:nvSpPr>
        <p:spPr>
          <a:xfrm>
            <a:off x="63689" y="4465092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Apostrophes</a:t>
            </a:r>
          </a:p>
        </p:txBody>
      </p:sp>
      <p:sp>
        <p:nvSpPr>
          <p:cNvPr id="33" name="Rectangle 32">
            <a:hlinkClick r:id="rId24" action="ppaction://hlinksldjump"/>
          </p:cNvPr>
          <p:cNvSpPr/>
          <p:nvPr/>
        </p:nvSpPr>
        <p:spPr>
          <a:xfrm>
            <a:off x="1353402" y="4465092"/>
            <a:ext cx="1251045" cy="11100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Continuous Form of Verbs</a:t>
            </a:r>
          </a:p>
        </p:txBody>
      </p:sp>
      <p:sp>
        <p:nvSpPr>
          <p:cNvPr id="34" name="Rectangle 33">
            <a:hlinkClick r:id="rId25" action="ppaction://hlinksldjump"/>
          </p:cNvPr>
          <p:cNvSpPr/>
          <p:nvPr/>
        </p:nvSpPr>
        <p:spPr>
          <a:xfrm>
            <a:off x="2643115" y="4465092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Perfect Form of Verbs</a:t>
            </a:r>
          </a:p>
        </p:txBody>
      </p:sp>
      <p:sp>
        <p:nvSpPr>
          <p:cNvPr id="35" name="Rectangle 34">
            <a:hlinkClick r:id="rId26" action="ppaction://hlinksldjump"/>
          </p:cNvPr>
          <p:cNvSpPr/>
          <p:nvPr/>
        </p:nvSpPr>
        <p:spPr>
          <a:xfrm>
            <a:off x="3932828" y="4465092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Verb Prefixes</a:t>
            </a:r>
          </a:p>
        </p:txBody>
      </p:sp>
      <p:sp>
        <p:nvSpPr>
          <p:cNvPr id="36" name="Rectangle 35">
            <a:hlinkClick r:id="rId27" action="ppaction://hlinksldjump"/>
          </p:cNvPr>
          <p:cNvSpPr/>
          <p:nvPr/>
        </p:nvSpPr>
        <p:spPr>
          <a:xfrm>
            <a:off x="5222541" y="4465092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Parenthesis</a:t>
            </a:r>
          </a:p>
        </p:txBody>
      </p:sp>
      <p:sp>
        <p:nvSpPr>
          <p:cNvPr id="37" name="Rectangle 36">
            <a:hlinkClick r:id="rId28" action="ppaction://hlinksldjump"/>
          </p:cNvPr>
          <p:cNvSpPr/>
          <p:nvPr/>
        </p:nvSpPr>
        <p:spPr>
          <a:xfrm>
            <a:off x="6512254" y="4465092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Passive &amp; Active Voice</a:t>
            </a:r>
          </a:p>
        </p:txBody>
      </p:sp>
      <p:sp>
        <p:nvSpPr>
          <p:cNvPr id="38" name="Rectangle 37">
            <a:hlinkClick r:id="rId29" action="ppaction://hlinksldjump"/>
          </p:cNvPr>
          <p:cNvSpPr/>
          <p:nvPr/>
        </p:nvSpPr>
        <p:spPr>
          <a:xfrm>
            <a:off x="7801967" y="4465092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Colons &amp; Semi Colons</a:t>
            </a:r>
          </a:p>
        </p:txBody>
      </p:sp>
      <p:sp>
        <p:nvSpPr>
          <p:cNvPr id="39" name="Rectangle 38">
            <a:hlinkClick r:id="rId30" action="ppaction://hlinksldjump"/>
          </p:cNvPr>
          <p:cNvSpPr/>
          <p:nvPr/>
        </p:nvSpPr>
        <p:spPr>
          <a:xfrm>
            <a:off x="63689" y="5645623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Synonyms &amp; Antonyms</a:t>
            </a:r>
          </a:p>
        </p:txBody>
      </p:sp>
      <p:sp>
        <p:nvSpPr>
          <p:cNvPr id="40" name="Rectangle 39">
            <a:hlinkClick r:id="rId31" action="ppaction://hlinksldjump"/>
          </p:cNvPr>
          <p:cNvSpPr/>
          <p:nvPr/>
        </p:nvSpPr>
        <p:spPr>
          <a:xfrm>
            <a:off x="1353402" y="5645623"/>
            <a:ext cx="1251045" cy="111001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Inverted Commas</a:t>
            </a:r>
          </a:p>
        </p:txBody>
      </p:sp>
      <p:sp>
        <p:nvSpPr>
          <p:cNvPr id="41" name="Rectangle 40">
            <a:hlinkClick r:id="rId32" action="ppaction://hlinksldjump"/>
          </p:cNvPr>
          <p:cNvSpPr/>
          <p:nvPr/>
        </p:nvSpPr>
        <p:spPr>
          <a:xfrm>
            <a:off x="2643115" y="5645623"/>
            <a:ext cx="1251045" cy="111001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Relative Clauses</a:t>
            </a:r>
          </a:p>
        </p:txBody>
      </p:sp>
      <p:sp>
        <p:nvSpPr>
          <p:cNvPr id="42" name="Rectangle 41">
            <a:hlinkClick r:id="rId33" action="ppaction://hlinksldjump"/>
          </p:cNvPr>
          <p:cNvSpPr/>
          <p:nvPr/>
        </p:nvSpPr>
        <p:spPr>
          <a:xfrm>
            <a:off x="3932828" y="5645623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Noun Phrases</a:t>
            </a:r>
          </a:p>
        </p:txBody>
      </p:sp>
      <p:sp>
        <p:nvSpPr>
          <p:cNvPr id="43" name="Rectangle 42">
            <a:hlinkClick r:id="rId34" action="ppaction://hlinksldjump"/>
          </p:cNvPr>
          <p:cNvSpPr/>
          <p:nvPr/>
        </p:nvSpPr>
        <p:spPr>
          <a:xfrm>
            <a:off x="5222541" y="5645623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Subjunctive Form</a:t>
            </a:r>
          </a:p>
        </p:txBody>
      </p:sp>
      <p:sp>
        <p:nvSpPr>
          <p:cNvPr id="44" name="Rectangle 43">
            <a:hlinkClick r:id="rId35" action="ppaction://hlinksldjump"/>
          </p:cNvPr>
          <p:cNvSpPr/>
          <p:nvPr/>
        </p:nvSpPr>
        <p:spPr>
          <a:xfrm>
            <a:off x="6512254" y="5645623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Elision</a:t>
            </a:r>
          </a:p>
        </p:txBody>
      </p:sp>
      <p:sp>
        <p:nvSpPr>
          <p:cNvPr id="45" name="Rectangle 44">
            <a:hlinkClick r:id="rId36" action="ppaction://hlinksldjump"/>
          </p:cNvPr>
          <p:cNvSpPr/>
          <p:nvPr/>
        </p:nvSpPr>
        <p:spPr>
          <a:xfrm>
            <a:off x="7801967" y="5645623"/>
            <a:ext cx="1251045" cy="111001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Hyphens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6"/>
          <a:stretch/>
        </p:blipFill>
        <p:spPr>
          <a:xfrm>
            <a:off x="1034540" y="1"/>
            <a:ext cx="7047619" cy="10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3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Commas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1823543"/>
              </p:ext>
            </p:extLst>
          </p:nvPr>
        </p:nvGraphicFramePr>
        <p:xfrm>
          <a:off x="400050" y="1377949"/>
          <a:ext cx="5664200" cy="4085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4200">
                  <a:extLst>
                    <a:ext uri="{9D8B030D-6E8A-4147-A177-3AD203B41FA5}">
                      <a16:colId xmlns:a16="http://schemas.microsoft.com/office/drawing/2014/main" val="2975069980"/>
                    </a:ext>
                  </a:extLst>
                </a:gridCol>
              </a:tblGrid>
              <a:tr h="838956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Commas go between items in a list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Chris bought a cat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a dog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a rabbit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b="0" u="sng" dirty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en-GB" sz="2000" b="0" dirty="0">
                          <a:solidFill>
                            <a:schemeClr val="tx1"/>
                          </a:solidFill>
                        </a:rPr>
                        <a:t> a frog.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764289"/>
                  </a:ext>
                </a:extLst>
              </a:tr>
              <a:tr h="1568484">
                <a:tc>
                  <a:txBody>
                    <a:bodyPr/>
                    <a:lstStyle/>
                    <a:p>
                      <a:r>
                        <a:rPr lang="en-GB" sz="2000" dirty="0"/>
                        <a:t>Commas join two points (before adding a connective)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GB" sz="2000" dirty="0"/>
                        <a:t>I like football. I’m not very good at it. </a:t>
                      </a:r>
                      <a:r>
                        <a:rPr lang="en-GB" sz="2000" dirty="0">
                          <a:sym typeface="Wingdings" panose="05000000000000000000" pitchFamily="2" charset="2"/>
                        </a:rPr>
                        <a:t></a:t>
                      </a:r>
                      <a:endParaRPr lang="en-GB" sz="2000" dirty="0"/>
                    </a:p>
                    <a:p>
                      <a:pPr marL="0" indent="0" algn="ctr">
                        <a:buNone/>
                      </a:pPr>
                      <a:r>
                        <a:rPr lang="en-GB" sz="2000" dirty="0"/>
                        <a:t>I like football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GB" sz="2000" u="sng" dirty="0"/>
                        <a:t>but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sz="2000" dirty="0"/>
                        <a:t>I’m not very good at it.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238115"/>
                  </a:ext>
                </a:extLst>
              </a:tr>
              <a:tr h="838956">
                <a:tc>
                  <a:txBody>
                    <a:bodyPr/>
                    <a:lstStyle/>
                    <a:p>
                      <a:r>
                        <a:rPr lang="en-GB" sz="2000" dirty="0"/>
                        <a:t>Commas separate clauses (after subordinate clause)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GB" sz="2000" u="sng" dirty="0"/>
                        <a:t>Even though it was hot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dirty="0"/>
                        <a:t> we played outside.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6636048"/>
                  </a:ext>
                </a:extLst>
              </a:tr>
              <a:tr h="838956">
                <a:tc>
                  <a:txBody>
                    <a:bodyPr/>
                    <a:lstStyle/>
                    <a:p>
                      <a:r>
                        <a:rPr lang="en-GB" sz="2000" dirty="0"/>
                        <a:t>Commas help to add extra information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GB" sz="2000" dirty="0"/>
                        <a:t>Tammy’s homework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2000" dirty="0"/>
                        <a:t> </a:t>
                      </a:r>
                      <a:r>
                        <a:rPr lang="en-GB" sz="2000" u="sng" dirty="0"/>
                        <a:t>which is neat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en-GB" sz="2000" dirty="0"/>
                        <a:t>got top marks.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28976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38 - 40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92391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In a list, the commas go where you might have used ‘and’ before.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Remember that a sentence still has to make sense if we take away the extra information: </a:t>
            </a:r>
          </a:p>
          <a:p>
            <a:r>
              <a:rPr lang="en-GB" b="1" i="1" dirty="0">
                <a:solidFill>
                  <a:schemeClr val="tx1"/>
                </a:solidFill>
              </a:rPr>
              <a:t>Tammy’s homework got top marks.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38861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Adverbs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163125"/>
          </a:xfrm>
        </p:spPr>
        <p:txBody>
          <a:bodyPr>
            <a:normAutofit/>
          </a:bodyPr>
          <a:lstStyle/>
          <a:p>
            <a:r>
              <a:rPr lang="en-GB" sz="2000" dirty="0"/>
              <a:t>Adverbs describe verbs  and adjectives.</a:t>
            </a:r>
          </a:p>
          <a:p>
            <a:r>
              <a:rPr lang="en-GB" sz="2000" dirty="0"/>
              <a:t>Adverbs tell you </a:t>
            </a:r>
            <a:r>
              <a:rPr lang="en-GB" sz="2000" b="1" dirty="0"/>
              <a:t>how</a:t>
            </a:r>
            <a:r>
              <a:rPr lang="en-GB" sz="2000" dirty="0"/>
              <a:t> or </a:t>
            </a:r>
            <a:r>
              <a:rPr lang="en-GB" sz="2000" b="1" dirty="0"/>
              <a:t>when</a:t>
            </a:r>
            <a:r>
              <a:rPr lang="en-GB" sz="2000" dirty="0"/>
              <a:t> an action was done. Adverbs tend to end with </a:t>
            </a:r>
            <a:r>
              <a:rPr lang="en-GB" sz="2000" b="1" dirty="0">
                <a:solidFill>
                  <a:srgbClr val="FF0000"/>
                </a:solidFill>
              </a:rPr>
              <a:t>–</a:t>
            </a:r>
            <a:r>
              <a:rPr lang="en-GB" sz="2000" b="1" dirty="0" err="1">
                <a:solidFill>
                  <a:srgbClr val="FF0000"/>
                </a:solidFill>
              </a:rPr>
              <a:t>ly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/>
              <a:t>The stars shone </a:t>
            </a:r>
            <a:r>
              <a:rPr lang="en-GB" sz="2000" b="1" dirty="0">
                <a:solidFill>
                  <a:srgbClr val="FF0000"/>
                </a:solidFill>
              </a:rPr>
              <a:t>brightly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 err="1"/>
              <a:t>Yanis</a:t>
            </a:r>
            <a:r>
              <a:rPr lang="en-GB" sz="2000" dirty="0"/>
              <a:t> ran </a:t>
            </a:r>
            <a:r>
              <a:rPr lang="en-GB" sz="2000" b="1" dirty="0">
                <a:solidFill>
                  <a:srgbClr val="FF0000"/>
                </a:solidFill>
              </a:rPr>
              <a:t>as quickly as he could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i="1" dirty="0"/>
              <a:t>‘as quickly as he could’ </a:t>
            </a:r>
            <a:r>
              <a:rPr lang="en-GB" sz="2000" dirty="0"/>
              <a:t>= adverbial phrase</a:t>
            </a:r>
          </a:p>
          <a:p>
            <a:pPr marL="0" indent="0" algn="ctr">
              <a:buNone/>
            </a:pPr>
            <a:r>
              <a:rPr lang="en-GB" sz="2000" dirty="0"/>
              <a:t>Amber’s shirt was </a:t>
            </a:r>
            <a:r>
              <a:rPr lang="en-GB" sz="2000" b="1" dirty="0">
                <a:solidFill>
                  <a:srgbClr val="FF0000"/>
                </a:solidFill>
              </a:rPr>
              <a:t>really</a:t>
            </a:r>
            <a:r>
              <a:rPr lang="en-GB" sz="2000" dirty="0"/>
              <a:t> clean.</a:t>
            </a:r>
          </a:p>
          <a:p>
            <a:r>
              <a:rPr lang="en-GB" sz="2000" dirty="0"/>
              <a:t>Adverbs can go before or after a verb.</a:t>
            </a:r>
          </a:p>
          <a:p>
            <a:pPr marL="0" indent="0" algn="ctr">
              <a:buNone/>
            </a:pPr>
            <a:r>
              <a:rPr lang="en-GB" sz="2000" dirty="0"/>
              <a:t>The fish swam along </a:t>
            </a:r>
            <a:r>
              <a:rPr lang="en-GB" sz="2000" b="1" dirty="0">
                <a:solidFill>
                  <a:srgbClr val="FF0000"/>
                </a:solidFill>
              </a:rPr>
              <a:t>happily</a:t>
            </a:r>
            <a:r>
              <a:rPr lang="en-GB" sz="2000" dirty="0"/>
              <a:t>.</a:t>
            </a:r>
          </a:p>
          <a:p>
            <a:pPr marL="0" indent="0">
              <a:buNone/>
            </a:pPr>
            <a:r>
              <a:rPr lang="en-GB" sz="2000" dirty="0"/>
              <a:t>Adverbs can also show how likely something is to happen: </a:t>
            </a:r>
            <a:r>
              <a:rPr lang="en-GB" sz="2000" b="1" dirty="0">
                <a:solidFill>
                  <a:srgbClr val="FF0000"/>
                </a:solidFill>
              </a:rPr>
              <a:t>Perhaps</a:t>
            </a:r>
            <a:r>
              <a:rPr lang="en-GB" sz="2000" dirty="0"/>
              <a:t> the game will finish goalless.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93707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12 &amp; 13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7994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74382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u="sng" dirty="0">
                <a:solidFill>
                  <a:schemeClr val="tx1"/>
                </a:solidFill>
              </a:rPr>
              <a:t>Different Types of Adverb</a:t>
            </a:r>
          </a:p>
          <a:p>
            <a:r>
              <a:rPr lang="en-GB" dirty="0">
                <a:solidFill>
                  <a:schemeClr val="tx1"/>
                </a:solidFill>
              </a:rPr>
              <a:t>-</a:t>
            </a:r>
            <a:r>
              <a:rPr lang="en-GB" dirty="0" err="1">
                <a:solidFill>
                  <a:schemeClr val="tx1"/>
                </a:solidFill>
              </a:rPr>
              <a:t>ly</a:t>
            </a:r>
            <a:r>
              <a:rPr lang="en-GB" dirty="0">
                <a:solidFill>
                  <a:schemeClr val="tx1"/>
                </a:solidFill>
              </a:rPr>
              <a:t> adverbs after a verb:</a:t>
            </a:r>
          </a:p>
          <a:p>
            <a:r>
              <a:rPr lang="en-GB" dirty="0">
                <a:solidFill>
                  <a:schemeClr val="tx1"/>
                </a:solidFill>
              </a:rPr>
              <a:t>stood </a:t>
            </a:r>
            <a:r>
              <a:rPr lang="en-GB" b="1" dirty="0">
                <a:solidFill>
                  <a:srgbClr val="FF0000"/>
                </a:solidFill>
              </a:rPr>
              <a:t>quietly</a:t>
            </a:r>
            <a:r>
              <a:rPr lang="en-GB" dirty="0">
                <a:solidFill>
                  <a:schemeClr val="tx1"/>
                </a:solidFill>
              </a:rPr>
              <a:t>, waited </a:t>
            </a:r>
            <a:r>
              <a:rPr lang="en-GB" b="1" dirty="0">
                <a:solidFill>
                  <a:srgbClr val="FF0000"/>
                </a:solidFill>
              </a:rPr>
              <a:t>patiently</a:t>
            </a:r>
          </a:p>
          <a:p>
            <a:r>
              <a:rPr lang="en-GB" dirty="0">
                <a:solidFill>
                  <a:schemeClr val="tx1"/>
                </a:solidFill>
              </a:rPr>
              <a:t>To describe an adjective:</a:t>
            </a:r>
          </a:p>
          <a:p>
            <a:r>
              <a:rPr lang="en-GB" dirty="0">
                <a:solidFill>
                  <a:schemeClr val="tx1"/>
                </a:solidFill>
              </a:rPr>
              <a:t>very, quite, extremely, really, nearly</a:t>
            </a:r>
          </a:p>
          <a:p>
            <a:r>
              <a:rPr lang="en-GB" dirty="0">
                <a:solidFill>
                  <a:schemeClr val="tx1"/>
                </a:solidFill>
              </a:rPr>
              <a:t>Before a verb:</a:t>
            </a:r>
          </a:p>
          <a:p>
            <a:r>
              <a:rPr lang="en-GB" b="1" dirty="0">
                <a:solidFill>
                  <a:srgbClr val="FF0000"/>
                </a:solidFill>
              </a:rPr>
              <a:t>secretly</a:t>
            </a:r>
            <a:r>
              <a:rPr lang="en-GB" dirty="0">
                <a:solidFill>
                  <a:schemeClr val="tx1"/>
                </a:solidFill>
              </a:rPr>
              <a:t> followed him</a:t>
            </a:r>
          </a:p>
          <a:p>
            <a:r>
              <a:rPr lang="en-GB" b="1" i="1" dirty="0">
                <a:solidFill>
                  <a:schemeClr val="tx1"/>
                </a:solidFill>
              </a:rPr>
              <a:t>Not all words ending in    -</a:t>
            </a:r>
            <a:r>
              <a:rPr lang="en-GB" b="1" i="1" dirty="0" err="1">
                <a:solidFill>
                  <a:schemeClr val="tx1"/>
                </a:solidFill>
              </a:rPr>
              <a:t>ly</a:t>
            </a:r>
            <a:r>
              <a:rPr lang="en-GB" b="1" i="1" dirty="0">
                <a:solidFill>
                  <a:schemeClr val="tx1"/>
                </a:solidFill>
              </a:rPr>
              <a:t> are adverbs!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11488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Present and Past Tense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5"/>
            <a:ext cx="5435882" cy="4157870"/>
          </a:xfrm>
        </p:spPr>
        <p:txBody>
          <a:bodyPr>
            <a:normAutofit/>
          </a:bodyPr>
          <a:lstStyle/>
          <a:p>
            <a:r>
              <a:rPr lang="en-GB" sz="2000" dirty="0"/>
              <a:t>Verb tenses tell you </a:t>
            </a:r>
            <a:r>
              <a:rPr lang="en-GB" sz="2000" b="1" dirty="0"/>
              <a:t>when</a:t>
            </a:r>
            <a:r>
              <a:rPr lang="en-GB" sz="2000" dirty="0"/>
              <a:t> something happens.</a:t>
            </a:r>
          </a:p>
          <a:p>
            <a:r>
              <a:rPr lang="en-GB" sz="2000" dirty="0"/>
              <a:t>In past tense, we often add –</a:t>
            </a:r>
            <a:r>
              <a:rPr lang="en-GB" sz="2000" dirty="0" err="1"/>
              <a:t>ed</a:t>
            </a:r>
            <a:r>
              <a:rPr lang="en-GB" sz="2000" dirty="0"/>
              <a:t> (</a:t>
            </a:r>
            <a:r>
              <a:rPr lang="en-GB" sz="2000" b="1" dirty="0"/>
              <a:t>NOT</a:t>
            </a:r>
            <a:r>
              <a:rPr lang="en-GB" sz="2000" dirty="0"/>
              <a:t> always)</a:t>
            </a:r>
          </a:p>
          <a:p>
            <a:pPr marL="0" indent="0" algn="ctr">
              <a:buNone/>
            </a:pPr>
            <a:r>
              <a:rPr lang="en-GB" sz="2000" dirty="0"/>
              <a:t>walk &gt; walked; shout &gt; shouted; shop &gt; shopped</a:t>
            </a:r>
          </a:p>
          <a:p>
            <a:r>
              <a:rPr lang="en-GB" sz="2000" dirty="0"/>
              <a:t>In future tense, you can add ‘will’ before the verb</a:t>
            </a:r>
          </a:p>
          <a:p>
            <a:pPr marL="0" indent="0" algn="ctr">
              <a:buNone/>
            </a:pPr>
            <a:r>
              <a:rPr lang="en-GB" sz="2000" dirty="0"/>
              <a:t>I talk</a:t>
            </a:r>
            <a:r>
              <a:rPr lang="en-GB" sz="2000" b="1" dirty="0"/>
              <a:t>ed</a:t>
            </a:r>
            <a:r>
              <a:rPr lang="en-GB" sz="2000" dirty="0"/>
              <a:t>.		     I talk.		I </a:t>
            </a:r>
            <a:r>
              <a:rPr lang="en-GB" sz="2000" b="1" dirty="0"/>
              <a:t>will</a:t>
            </a:r>
            <a:r>
              <a:rPr lang="en-GB" sz="2000" dirty="0"/>
              <a:t> talk.</a:t>
            </a:r>
          </a:p>
          <a:p>
            <a:pPr marL="0" indent="0" algn="ctr">
              <a:buNone/>
            </a:pPr>
            <a:r>
              <a:rPr lang="en-GB" sz="2000" dirty="0"/>
              <a:t>(Past)		(Present)	(Future)</a:t>
            </a:r>
          </a:p>
          <a:p>
            <a:r>
              <a:rPr lang="en-GB" sz="2000" dirty="0"/>
              <a:t>You can also the use the verb ‘to be’</a:t>
            </a:r>
          </a:p>
          <a:p>
            <a:pPr marL="0" indent="0" algn="ctr">
              <a:buNone/>
            </a:pPr>
            <a:r>
              <a:rPr lang="en-GB" sz="2000" dirty="0"/>
              <a:t>We </a:t>
            </a:r>
            <a:r>
              <a:rPr lang="en-GB" sz="2000" b="1" dirty="0">
                <a:solidFill>
                  <a:srgbClr val="FF0000"/>
                </a:solidFill>
              </a:rPr>
              <a:t>are flying </a:t>
            </a:r>
            <a:r>
              <a:rPr lang="en-GB" sz="2000" dirty="0"/>
              <a:t>to Mars. (Present Progressive)</a:t>
            </a:r>
          </a:p>
          <a:p>
            <a:pPr marL="0" indent="0" algn="ctr">
              <a:buNone/>
            </a:pPr>
            <a:r>
              <a:rPr lang="en-GB" sz="2000" dirty="0"/>
              <a:t>We </a:t>
            </a:r>
            <a:r>
              <a:rPr lang="en-GB" sz="2000" b="1" dirty="0">
                <a:solidFill>
                  <a:srgbClr val="FF0000"/>
                </a:solidFill>
              </a:rPr>
              <a:t>were flying </a:t>
            </a:r>
            <a:r>
              <a:rPr lang="en-GB" sz="2000" dirty="0"/>
              <a:t>to Mars. (Past Progressive)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7 &amp; 53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3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6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82127" y="774382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Remember:</a:t>
            </a:r>
          </a:p>
          <a:p>
            <a:r>
              <a:rPr lang="en-GB" dirty="0">
                <a:solidFill>
                  <a:schemeClr val="tx1"/>
                </a:solidFill>
              </a:rPr>
              <a:t>The verb needs to agree with the subject.</a:t>
            </a:r>
          </a:p>
          <a:p>
            <a:r>
              <a:rPr lang="en-GB" dirty="0">
                <a:solidFill>
                  <a:schemeClr val="tx1"/>
                </a:solidFill>
              </a:rPr>
              <a:t>The dog </a:t>
            </a:r>
            <a:r>
              <a:rPr lang="en-GB" b="1" dirty="0">
                <a:solidFill>
                  <a:srgbClr val="FF0000"/>
                </a:solidFill>
              </a:rPr>
              <a:t>eat </a:t>
            </a:r>
            <a:r>
              <a:rPr lang="en-GB" dirty="0">
                <a:solidFill>
                  <a:schemeClr val="tx1"/>
                </a:solidFill>
              </a:rPr>
              <a:t>my homework &gt; the dog </a:t>
            </a:r>
            <a:r>
              <a:rPr lang="en-GB" b="1" dirty="0">
                <a:solidFill>
                  <a:srgbClr val="FF0000"/>
                </a:solidFill>
              </a:rPr>
              <a:t>ate</a:t>
            </a:r>
          </a:p>
          <a:p>
            <a:r>
              <a:rPr lang="en-GB" dirty="0">
                <a:solidFill>
                  <a:schemeClr val="tx1"/>
                </a:solidFill>
              </a:rPr>
              <a:t>You </a:t>
            </a:r>
            <a:r>
              <a:rPr lang="en-GB" b="1" dirty="0">
                <a:solidFill>
                  <a:srgbClr val="FF0000"/>
                </a:solidFill>
              </a:rPr>
              <a:t>is</a:t>
            </a:r>
            <a:r>
              <a:rPr lang="en-GB" dirty="0">
                <a:solidFill>
                  <a:schemeClr val="tx1"/>
                </a:solidFill>
              </a:rPr>
              <a:t> doing the washing up tonight &gt; you </a:t>
            </a:r>
            <a:r>
              <a:rPr lang="en-GB" b="1" dirty="0">
                <a:solidFill>
                  <a:srgbClr val="FF0000"/>
                </a:solidFill>
              </a:rPr>
              <a:t>are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219969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Coordination/Subordination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196" y="4893714"/>
            <a:ext cx="5438336" cy="681622"/>
          </a:xfrm>
        </p:spPr>
        <p:txBody>
          <a:bodyPr/>
          <a:lstStyle/>
          <a:p>
            <a:pPr marL="350838" lvl="1" indent="-236538">
              <a:spcBef>
                <a:spcPct val="50000"/>
              </a:spcBef>
              <a:buSzPct val="120000"/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20 &amp; 21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00606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pPr marL="0" lvl="1"/>
            <a:r>
              <a:rPr lang="en-US" dirty="0">
                <a:solidFill>
                  <a:schemeClr val="tx1"/>
                </a:solidFill>
              </a:rPr>
              <a:t>The dog ate Marvin’s favourite tie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and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the cat rubbed white hair on Marvin’s black suit.</a:t>
            </a:r>
          </a:p>
          <a:p>
            <a:pPr marL="0" lvl="1"/>
            <a:r>
              <a:rPr lang="en-US" dirty="0">
                <a:solidFill>
                  <a:schemeClr val="tx1"/>
                </a:solidFill>
              </a:rPr>
              <a:t>Marvin was late to the interview </a:t>
            </a:r>
            <a:r>
              <a:rPr lang="en-US" i="1" dirty="0">
                <a:solidFill>
                  <a:srgbClr val="FF0000"/>
                </a:solidFill>
              </a:rPr>
              <a:t>because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he tried to clean his suit.</a:t>
            </a:r>
          </a:p>
          <a:p>
            <a:pPr marL="0" lvl="1"/>
            <a:r>
              <a:rPr lang="en-US" i="1" dirty="0">
                <a:solidFill>
                  <a:srgbClr val="FF0000"/>
                </a:solidFill>
              </a:rPr>
              <a:t>Even though </a:t>
            </a:r>
            <a:r>
              <a:rPr lang="en-US" dirty="0">
                <a:solidFill>
                  <a:schemeClr val="tx1"/>
                </a:solidFill>
              </a:rPr>
              <a:t>Marvin was incredibly nervous</a:t>
            </a:r>
            <a:r>
              <a:rPr lang="en-US" i="1" dirty="0">
                <a:solidFill>
                  <a:srgbClr val="FF0000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he still got the job.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236527"/>
              </p:ext>
            </p:extLst>
          </p:nvPr>
        </p:nvGraphicFramePr>
        <p:xfrm>
          <a:off x="628650" y="1429133"/>
          <a:ext cx="5435882" cy="3916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941">
                  <a:extLst>
                    <a:ext uri="{9D8B030D-6E8A-4147-A177-3AD203B41FA5}">
                      <a16:colId xmlns:a16="http://schemas.microsoft.com/office/drawing/2014/main" val="2913051666"/>
                    </a:ext>
                  </a:extLst>
                </a:gridCol>
                <a:gridCol w="2717941">
                  <a:extLst>
                    <a:ext uri="{9D8B030D-6E8A-4147-A177-3AD203B41FA5}">
                      <a16:colId xmlns:a16="http://schemas.microsoft.com/office/drawing/2014/main" val="3717877817"/>
                    </a:ext>
                  </a:extLst>
                </a:gridCol>
              </a:tblGrid>
              <a:tr h="274997">
                <a:tc>
                  <a:txBody>
                    <a:bodyPr/>
                    <a:lstStyle/>
                    <a:p>
                      <a:r>
                        <a:rPr lang="en-GB" dirty="0"/>
                        <a:t>Coordination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Subordination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1176551"/>
                  </a:ext>
                </a:extLst>
              </a:tr>
              <a:tr h="2893124">
                <a:tc>
                  <a:txBody>
                    <a:bodyPr/>
                    <a:lstStyle/>
                    <a:p>
                      <a:pPr marL="0" lvl="0" indent="-342900">
                        <a:spcBef>
                          <a:spcPct val="50000"/>
                        </a:spcBef>
                        <a:buSzPct val="120000"/>
                        <a:defRPr/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Coordination gives</a:t>
                      </a:r>
                      <a:r>
                        <a:rPr lang="en-US" sz="18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equal attention 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to</a:t>
                      </a:r>
                      <a:r>
                        <a:rPr lang="en-US" sz="18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two</a:t>
                      </a:r>
                      <a:r>
                        <a:rPr lang="en-US" sz="1800" b="0" i="1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items. Both parts of the sentence could stand alone. Main Clause + Main Clause</a:t>
                      </a:r>
                    </a:p>
                    <a:p>
                      <a:pPr marL="0" lvl="0" indent="-342900">
                        <a:spcBef>
                          <a:spcPct val="50000"/>
                        </a:spcBef>
                        <a:buSzPct val="120000"/>
                        <a:defRPr/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Use coordinating conjunctions: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for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and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nor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but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or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yet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and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so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. (FANBOYS)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-342900">
                        <a:spcBef>
                          <a:spcPct val="50000"/>
                        </a:spcBef>
                        <a:buSzPct val="120000"/>
                        <a:defRPr/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Subordination gives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less attention</a:t>
                      </a:r>
                      <a:r>
                        <a:rPr lang="en-US" sz="1800" b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to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one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 idea so that the</a:t>
                      </a:r>
                      <a:r>
                        <a:rPr lang="en-US" sz="1800" b="0" i="1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other</a:t>
                      </a:r>
                      <a:r>
                        <a:rPr lang="en-US" sz="1800" b="0" i="1" dirty="0"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has emphasis.</a:t>
                      </a:r>
                    </a:p>
                    <a:p>
                      <a:pPr marL="0" lvl="0" indent="-342900">
                        <a:spcBef>
                          <a:spcPct val="50000"/>
                        </a:spcBef>
                        <a:buSzPct val="120000"/>
                        <a:defRPr/>
                      </a:pPr>
                      <a:r>
                        <a:rPr lang="en-US" sz="1800" b="0" dirty="0">
                          <a:effectLst/>
                          <a:latin typeface="+mn-lt"/>
                        </a:rPr>
                        <a:t>Use subordinate conjunctions, such as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because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even though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, and </a:t>
                      </a:r>
                      <a:r>
                        <a:rPr lang="en-US" sz="1800" b="0" i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when</a:t>
                      </a:r>
                      <a:r>
                        <a:rPr lang="en-US" sz="1800" b="0" dirty="0">
                          <a:effectLst/>
                          <a:latin typeface="+mn-lt"/>
                        </a:rPr>
                        <a:t>. </a:t>
                      </a:r>
                    </a:p>
                    <a:p>
                      <a:endParaRPr lang="en-GB" b="0" dirty="0">
                        <a:effectLst/>
                        <a:latin typeface="+mn-lt"/>
                      </a:endParaRPr>
                    </a:p>
                    <a:p>
                      <a:r>
                        <a:rPr lang="en-GB" b="0" dirty="0">
                          <a:effectLst/>
                          <a:latin typeface="+mn-lt"/>
                        </a:rPr>
                        <a:t>Subordinate</a:t>
                      </a:r>
                      <a:r>
                        <a:rPr lang="en-GB" b="0" baseline="0" dirty="0">
                          <a:effectLst/>
                          <a:latin typeface="+mn-lt"/>
                        </a:rPr>
                        <a:t> conjunctions can be used at the </a:t>
                      </a:r>
                      <a:r>
                        <a:rPr lang="en-GB" sz="2000" b="0" i="1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beginning</a:t>
                      </a:r>
                      <a:r>
                        <a:rPr lang="en-GB" b="0" baseline="0" dirty="0">
                          <a:effectLst/>
                          <a:latin typeface="+mn-lt"/>
                        </a:rPr>
                        <a:t> of a sentence.</a:t>
                      </a:r>
                      <a:endParaRPr lang="en-GB" b="0" dirty="0">
                        <a:effectLst/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151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010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Commands and Statements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097" y="1398437"/>
            <a:ext cx="5712435" cy="4149770"/>
          </a:xfrm>
        </p:spPr>
        <p:txBody>
          <a:bodyPr>
            <a:normAutofit lnSpcReduction="10000"/>
          </a:bodyPr>
          <a:lstStyle/>
          <a:p>
            <a:r>
              <a:rPr lang="en-GB" sz="2000" b="1" u="sng" dirty="0">
                <a:solidFill>
                  <a:srgbClr val="FF0000"/>
                </a:solidFill>
              </a:rPr>
              <a:t>Commands</a:t>
            </a:r>
            <a:r>
              <a:rPr lang="en-GB" sz="2000" dirty="0"/>
              <a:t> give instructions or orders. They tell you what to do e.g. ‘don’t run!’ or ‘please go!’</a:t>
            </a:r>
          </a:p>
          <a:p>
            <a:r>
              <a:rPr lang="en-GB" sz="2000" dirty="0"/>
              <a:t>Commands always have a verb that gives an order such as ‘</a:t>
            </a:r>
            <a:r>
              <a:rPr lang="en-GB" sz="2000" dirty="0">
                <a:solidFill>
                  <a:srgbClr val="FF0000"/>
                </a:solidFill>
              </a:rPr>
              <a:t>look</a:t>
            </a:r>
            <a:r>
              <a:rPr lang="en-GB" sz="2000" dirty="0"/>
              <a:t> behind you,’ ‘</a:t>
            </a:r>
            <a:r>
              <a:rPr lang="en-GB" sz="2000" dirty="0">
                <a:solidFill>
                  <a:srgbClr val="FF0000"/>
                </a:solidFill>
              </a:rPr>
              <a:t>turn</a:t>
            </a:r>
            <a:r>
              <a:rPr lang="en-GB" sz="2000" dirty="0"/>
              <a:t> around’ or ‘</a:t>
            </a:r>
            <a:r>
              <a:rPr lang="en-GB" sz="2000" dirty="0">
                <a:solidFill>
                  <a:srgbClr val="FF0000"/>
                </a:solidFill>
              </a:rPr>
              <a:t>put</a:t>
            </a:r>
            <a:r>
              <a:rPr lang="en-GB" sz="2000" dirty="0"/>
              <a:t> the cake in the oven.’</a:t>
            </a:r>
          </a:p>
          <a:p>
            <a:r>
              <a:rPr lang="en-GB" sz="2000" dirty="0"/>
              <a:t>Sometimes a question can be turned into a command: ‘Can you make the dinner?’ </a:t>
            </a:r>
            <a:r>
              <a:rPr lang="en-GB" sz="2000" dirty="0">
                <a:sym typeface="Wingdings" panose="05000000000000000000" pitchFamily="2" charset="2"/>
              </a:rPr>
              <a:t> ‘Make the dinner!’</a:t>
            </a:r>
          </a:p>
          <a:p>
            <a:r>
              <a:rPr lang="en-GB" sz="2000" b="1" u="sng" dirty="0">
                <a:solidFill>
                  <a:srgbClr val="FF0000"/>
                </a:solidFill>
                <a:sym typeface="Wingdings" panose="05000000000000000000" pitchFamily="2" charset="2"/>
              </a:rPr>
              <a:t>Statements</a:t>
            </a:r>
            <a:r>
              <a:rPr lang="en-GB" sz="2000" dirty="0">
                <a:sym typeface="Wingdings" panose="05000000000000000000" pitchFamily="2" charset="2"/>
              </a:rPr>
              <a:t> usually give information and tell you something.</a:t>
            </a:r>
          </a:p>
          <a:p>
            <a:r>
              <a:rPr lang="en-GB" sz="2000" dirty="0">
                <a:sym typeface="Wingdings" panose="05000000000000000000" pitchFamily="2" charset="2"/>
              </a:rPr>
              <a:t>Often, the subject comes first, followed by the verb and the object e.g. ‘Chris likes Jaffa Cakes.’</a:t>
            </a:r>
          </a:p>
          <a:p>
            <a:r>
              <a:rPr lang="en-GB" sz="2000" dirty="0">
                <a:sym typeface="Wingdings" panose="05000000000000000000" pitchFamily="2" charset="2"/>
              </a:rPr>
              <a:t>Statements can be made more complicated by describing the subject and the verb.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18 &amp; 19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74382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Last Thoughts…</a:t>
            </a:r>
          </a:p>
          <a:p>
            <a:r>
              <a:rPr lang="en-GB" dirty="0">
                <a:solidFill>
                  <a:schemeClr val="tx1"/>
                </a:solidFill>
              </a:rPr>
              <a:t>Use an exclamation mark at the end of a command if it is strong or urgent.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Statements can be rearranged to make questions: ‘The children are hungry.’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‘Are the children hungry?’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270933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Continuous</a:t>
            </a:r>
            <a:r>
              <a:rPr lang="en-GB" dirty="0"/>
              <a:t> Form of Verbs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748" y="4105845"/>
            <a:ext cx="5607273" cy="1422627"/>
          </a:xfrm>
        </p:spPr>
        <p:txBody>
          <a:bodyPr>
            <a:normAutofit/>
          </a:bodyPr>
          <a:lstStyle/>
          <a:p>
            <a:r>
              <a:rPr lang="en-GB" sz="2000" dirty="0"/>
              <a:t>The continuous form is also known as Present Progressive. It means that it is happening now.</a:t>
            </a:r>
          </a:p>
          <a:p>
            <a:r>
              <a:rPr lang="en-GB" sz="2000" dirty="0"/>
              <a:t>Past progressive means that the action </a:t>
            </a:r>
            <a:r>
              <a:rPr lang="en-GB" sz="2000" b="1" dirty="0"/>
              <a:t>was happening</a:t>
            </a:r>
            <a:r>
              <a:rPr lang="en-GB" sz="2000" dirty="0"/>
              <a:t> in the past. Future means that it </a:t>
            </a:r>
            <a:r>
              <a:rPr lang="en-GB" sz="2000" b="1" dirty="0"/>
              <a:t>will</a:t>
            </a:r>
            <a:r>
              <a:rPr lang="en-GB" sz="20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3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6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59593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He </a:t>
            </a:r>
            <a:r>
              <a:rPr lang="en-GB" b="1" dirty="0">
                <a:solidFill>
                  <a:srgbClr val="FF0000"/>
                </a:solidFill>
              </a:rPr>
              <a:t>is</a:t>
            </a:r>
            <a:r>
              <a:rPr lang="en-GB" dirty="0">
                <a:solidFill>
                  <a:schemeClr val="tx1"/>
                </a:solidFill>
              </a:rPr>
              <a:t> baking a cake.</a:t>
            </a:r>
          </a:p>
          <a:p>
            <a:r>
              <a:rPr lang="en-GB" dirty="0">
                <a:solidFill>
                  <a:schemeClr val="tx1"/>
                </a:solidFill>
              </a:rPr>
              <a:t>They </a:t>
            </a:r>
            <a:r>
              <a:rPr lang="en-GB" b="1" dirty="0">
                <a:solidFill>
                  <a:srgbClr val="FF0000"/>
                </a:solidFill>
              </a:rPr>
              <a:t>were</a:t>
            </a:r>
            <a:r>
              <a:rPr lang="en-GB" dirty="0">
                <a:solidFill>
                  <a:schemeClr val="tx1"/>
                </a:solidFill>
              </a:rPr>
              <a:t> baking a cake.</a:t>
            </a:r>
          </a:p>
          <a:p>
            <a:r>
              <a:rPr lang="en-GB" dirty="0">
                <a:solidFill>
                  <a:schemeClr val="tx1"/>
                </a:solidFill>
              </a:rPr>
              <a:t>You </a:t>
            </a:r>
            <a:r>
              <a:rPr lang="en-GB" b="1" dirty="0">
                <a:solidFill>
                  <a:srgbClr val="FF0000"/>
                </a:solidFill>
              </a:rPr>
              <a:t>will</a:t>
            </a:r>
            <a:r>
              <a:rPr lang="en-GB" dirty="0">
                <a:solidFill>
                  <a:schemeClr val="tx1"/>
                </a:solidFill>
              </a:rPr>
              <a:t> be baking a cake.</a:t>
            </a:r>
          </a:p>
          <a:p>
            <a:r>
              <a:rPr lang="en-GB" dirty="0">
                <a:solidFill>
                  <a:schemeClr val="tx1"/>
                </a:solidFill>
              </a:rPr>
              <a:t>The continuous form of the verb shows that something is happening over a period of time.</a:t>
            </a:r>
          </a:p>
          <a:p>
            <a:r>
              <a:rPr lang="en-GB" i="1" dirty="0">
                <a:solidFill>
                  <a:schemeClr val="tx1"/>
                </a:solidFill>
              </a:rPr>
              <a:t>Note: Present Continuous is also known as Present Participle!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graphicFrame>
        <p:nvGraphicFramePr>
          <p:cNvPr id="14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3839679"/>
              </p:ext>
            </p:extLst>
          </p:nvPr>
        </p:nvGraphicFramePr>
        <p:xfrm>
          <a:off x="509748" y="1376361"/>
          <a:ext cx="5607272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818">
                  <a:extLst>
                    <a:ext uri="{9D8B030D-6E8A-4147-A177-3AD203B41FA5}">
                      <a16:colId xmlns:a16="http://schemas.microsoft.com/office/drawing/2014/main" val="2231968890"/>
                    </a:ext>
                  </a:extLst>
                </a:gridCol>
                <a:gridCol w="1401818">
                  <a:extLst>
                    <a:ext uri="{9D8B030D-6E8A-4147-A177-3AD203B41FA5}">
                      <a16:colId xmlns:a16="http://schemas.microsoft.com/office/drawing/2014/main" val="3248915033"/>
                    </a:ext>
                  </a:extLst>
                </a:gridCol>
                <a:gridCol w="1401818">
                  <a:extLst>
                    <a:ext uri="{9D8B030D-6E8A-4147-A177-3AD203B41FA5}">
                      <a16:colId xmlns:a16="http://schemas.microsoft.com/office/drawing/2014/main" val="728632608"/>
                    </a:ext>
                  </a:extLst>
                </a:gridCol>
                <a:gridCol w="1401818">
                  <a:extLst>
                    <a:ext uri="{9D8B030D-6E8A-4147-A177-3AD203B41FA5}">
                      <a16:colId xmlns:a16="http://schemas.microsoft.com/office/drawing/2014/main" val="1939670642"/>
                    </a:ext>
                  </a:extLst>
                </a:gridCol>
              </a:tblGrid>
              <a:tr h="48452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Past</a:t>
                      </a:r>
                    </a:p>
                    <a:p>
                      <a:pPr algn="ctr"/>
                      <a:r>
                        <a:rPr lang="en-GB" dirty="0"/>
                        <a:t>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Present Continuous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Future Continuous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11588"/>
                  </a:ext>
                </a:extLst>
              </a:tr>
              <a:tr h="1891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</a:t>
                      </a:r>
                    </a:p>
                    <a:p>
                      <a:pPr algn="ctr"/>
                      <a:r>
                        <a:rPr lang="en-GB" dirty="0"/>
                        <a:t>You</a:t>
                      </a:r>
                    </a:p>
                    <a:p>
                      <a:pPr algn="ctr"/>
                      <a:r>
                        <a:rPr lang="en-GB" dirty="0"/>
                        <a:t>We</a:t>
                      </a:r>
                    </a:p>
                    <a:p>
                      <a:pPr algn="ctr"/>
                      <a:r>
                        <a:rPr lang="en-GB" dirty="0"/>
                        <a:t>They</a:t>
                      </a:r>
                    </a:p>
                    <a:p>
                      <a:pPr algn="ctr"/>
                      <a:r>
                        <a:rPr lang="en-GB" dirty="0"/>
                        <a:t>He</a:t>
                      </a:r>
                    </a:p>
                    <a:p>
                      <a:pPr algn="ctr"/>
                      <a:r>
                        <a:rPr lang="en-GB" dirty="0"/>
                        <a:t>She</a:t>
                      </a:r>
                    </a:p>
                    <a:p>
                      <a:pPr algn="ctr"/>
                      <a:r>
                        <a:rPr lang="en-GB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was</a:t>
                      </a:r>
                    </a:p>
                    <a:p>
                      <a:pPr algn="ctr"/>
                      <a:r>
                        <a:rPr lang="en-GB" dirty="0"/>
                        <a:t>were</a:t>
                      </a:r>
                    </a:p>
                    <a:p>
                      <a:pPr algn="ctr"/>
                      <a:r>
                        <a:rPr lang="en-GB" dirty="0"/>
                        <a:t>were</a:t>
                      </a:r>
                    </a:p>
                    <a:p>
                      <a:pPr algn="ctr"/>
                      <a:r>
                        <a:rPr lang="en-GB" dirty="0"/>
                        <a:t>were</a:t>
                      </a:r>
                    </a:p>
                    <a:p>
                      <a:pPr algn="ctr"/>
                      <a:r>
                        <a:rPr lang="en-GB" dirty="0"/>
                        <a:t>was</a:t>
                      </a:r>
                    </a:p>
                    <a:p>
                      <a:pPr algn="ctr"/>
                      <a:r>
                        <a:rPr lang="en-GB" dirty="0"/>
                        <a:t>was</a:t>
                      </a:r>
                    </a:p>
                    <a:p>
                      <a:pPr algn="ctr"/>
                      <a:r>
                        <a:rPr lang="en-GB" dirty="0"/>
                        <a:t>was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am</a:t>
                      </a:r>
                    </a:p>
                    <a:p>
                      <a:pPr algn="ctr"/>
                      <a:r>
                        <a:rPr lang="en-GB" dirty="0"/>
                        <a:t>are</a:t>
                      </a:r>
                    </a:p>
                    <a:p>
                      <a:pPr algn="ctr"/>
                      <a:r>
                        <a:rPr lang="en-GB" dirty="0"/>
                        <a:t>are</a:t>
                      </a:r>
                    </a:p>
                    <a:p>
                      <a:pPr algn="ctr"/>
                      <a:r>
                        <a:rPr lang="en-GB" dirty="0"/>
                        <a:t>are</a:t>
                      </a:r>
                    </a:p>
                    <a:p>
                      <a:pPr algn="ctr"/>
                      <a:r>
                        <a:rPr lang="en-GB" dirty="0"/>
                        <a:t>is</a:t>
                      </a:r>
                    </a:p>
                    <a:p>
                      <a:pPr algn="ctr"/>
                      <a:r>
                        <a:rPr lang="en-GB" dirty="0"/>
                        <a:t>is</a:t>
                      </a:r>
                    </a:p>
                    <a:p>
                      <a:pPr algn="ctr"/>
                      <a:r>
                        <a:rPr lang="en-GB" dirty="0"/>
                        <a:t>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  <a:p>
                      <a:pPr algn="ctr"/>
                      <a:r>
                        <a:rPr lang="en-GB" dirty="0"/>
                        <a:t>will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204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24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Determiners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694" y="1668981"/>
            <a:ext cx="5392216" cy="1059245"/>
          </a:xfrm>
        </p:spPr>
        <p:txBody>
          <a:bodyPr>
            <a:normAutofit fontScale="92500"/>
          </a:bodyPr>
          <a:lstStyle/>
          <a:p>
            <a:r>
              <a:rPr lang="en-GB" sz="2000" dirty="0"/>
              <a:t>Determiners are small words that go before nouns.</a:t>
            </a:r>
          </a:p>
          <a:p>
            <a:r>
              <a:rPr lang="en-GB" sz="2000" dirty="0"/>
              <a:t>Articles can be definite (specific): </a:t>
            </a:r>
            <a:r>
              <a:rPr lang="en-GB" sz="2000" b="1" dirty="0">
                <a:solidFill>
                  <a:srgbClr val="FF0000"/>
                </a:solidFill>
              </a:rPr>
              <a:t>the</a:t>
            </a:r>
            <a:r>
              <a:rPr lang="en-GB" sz="2000" dirty="0"/>
              <a:t>; or indefinite (general): </a:t>
            </a:r>
            <a:r>
              <a:rPr lang="en-GB" sz="2000" b="1" dirty="0">
                <a:solidFill>
                  <a:srgbClr val="FF0000"/>
                </a:solidFill>
              </a:rPr>
              <a:t>a</a:t>
            </a:r>
            <a:r>
              <a:rPr lang="en-GB" sz="2000" dirty="0"/>
              <a:t>, </a:t>
            </a:r>
            <a:r>
              <a:rPr lang="en-GB" sz="2000" b="1" dirty="0">
                <a:solidFill>
                  <a:srgbClr val="FF0000"/>
                </a:solidFill>
              </a:rPr>
              <a:t>an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5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3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6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8809" y="810713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u="sng" dirty="0">
                <a:solidFill>
                  <a:schemeClr val="tx1"/>
                </a:solidFill>
              </a:rPr>
              <a:t>These are very specific: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the</a:t>
            </a:r>
            <a:r>
              <a:rPr lang="en-GB" sz="1400" dirty="0">
                <a:solidFill>
                  <a:schemeClr val="tx1"/>
                </a:solidFill>
              </a:rPr>
              <a:t>- The girl over there doesn’t look very well.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some</a:t>
            </a:r>
            <a:r>
              <a:rPr lang="en-GB" sz="1400" dirty="0">
                <a:solidFill>
                  <a:schemeClr val="tx1"/>
                </a:solidFill>
              </a:rPr>
              <a:t>- I bought some cheese from the store.</a:t>
            </a:r>
          </a:p>
          <a:p>
            <a:r>
              <a:rPr lang="en-GB" sz="1400" u="sng" dirty="0">
                <a:solidFill>
                  <a:schemeClr val="tx1"/>
                </a:solidFill>
              </a:rPr>
              <a:t>These are very general: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a</a:t>
            </a:r>
            <a:r>
              <a:rPr lang="en-GB" sz="1400" dirty="0">
                <a:solidFill>
                  <a:schemeClr val="tx1"/>
                </a:solidFill>
              </a:rPr>
              <a:t>- A girl came knocking on the front door.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an</a:t>
            </a:r>
            <a:r>
              <a:rPr lang="en-GB" sz="1400" dirty="0">
                <a:solidFill>
                  <a:schemeClr val="tx1"/>
                </a:solidFill>
              </a:rPr>
              <a:t>- An elephant ate the bananas.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this</a:t>
            </a:r>
            <a:r>
              <a:rPr lang="en-GB" sz="1400" dirty="0">
                <a:solidFill>
                  <a:schemeClr val="tx1"/>
                </a:solidFill>
              </a:rPr>
              <a:t>- I’d like to buy this car please.</a:t>
            </a:r>
          </a:p>
          <a:p>
            <a:r>
              <a:rPr lang="en-GB" sz="1400" b="1" dirty="0">
                <a:solidFill>
                  <a:schemeClr val="tx1"/>
                </a:solidFill>
              </a:rPr>
              <a:t>those</a:t>
            </a:r>
            <a:r>
              <a:rPr lang="en-GB" sz="1400" dirty="0">
                <a:solidFill>
                  <a:schemeClr val="tx1"/>
                </a:solidFill>
              </a:rPr>
              <a:t>- Those shoes are perfect for the weekend.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2" y="2981572"/>
            <a:ext cx="5668101" cy="154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0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Conjunctions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5"/>
            <a:ext cx="5392216" cy="4157870"/>
          </a:xfrm>
        </p:spPr>
        <p:txBody>
          <a:bodyPr>
            <a:normAutofit/>
          </a:bodyPr>
          <a:lstStyle/>
          <a:p>
            <a:r>
              <a:rPr lang="en-GB" sz="2000" dirty="0"/>
              <a:t>Conjunctions join words or phrases together. They also join clauses in a sentence e.g. </a:t>
            </a:r>
          </a:p>
          <a:p>
            <a:pPr marL="0" indent="0" algn="ctr">
              <a:buNone/>
            </a:pPr>
            <a:r>
              <a:rPr lang="en-GB" sz="2000" dirty="0"/>
              <a:t>‘It looked slimy, </a:t>
            </a:r>
            <a:r>
              <a:rPr lang="en-GB" sz="2000" b="1" dirty="0">
                <a:solidFill>
                  <a:srgbClr val="FF0000"/>
                </a:solidFill>
              </a:rPr>
              <a:t>so</a:t>
            </a:r>
            <a:r>
              <a:rPr lang="en-GB" sz="2000" dirty="0"/>
              <a:t> I didn’t touch it.’</a:t>
            </a:r>
          </a:p>
          <a:p>
            <a:pPr marL="0" indent="0" algn="ctr">
              <a:buNone/>
            </a:pPr>
            <a:r>
              <a:rPr lang="en-GB" sz="2000" dirty="0"/>
              <a:t>(</a:t>
            </a:r>
            <a:r>
              <a:rPr lang="en-GB" sz="2000" b="1" dirty="0"/>
              <a:t>Compound: </a:t>
            </a:r>
            <a:r>
              <a:rPr lang="en-GB" sz="2000" dirty="0"/>
              <a:t>Main Clause + Main Clause)</a:t>
            </a:r>
          </a:p>
          <a:p>
            <a:pPr marL="0" indent="0" algn="ctr">
              <a:buNone/>
            </a:pPr>
            <a:r>
              <a:rPr lang="en-GB" sz="2000" dirty="0"/>
              <a:t>‘I stared silently, </a:t>
            </a:r>
            <a:r>
              <a:rPr lang="en-GB" sz="2000" b="1" dirty="0">
                <a:solidFill>
                  <a:srgbClr val="FF0000"/>
                </a:solidFill>
              </a:rPr>
              <a:t>because</a:t>
            </a:r>
            <a:r>
              <a:rPr lang="en-GB" sz="2000" dirty="0"/>
              <a:t> it was singing.’</a:t>
            </a:r>
          </a:p>
          <a:p>
            <a:pPr marL="0" indent="0" algn="ctr">
              <a:buNone/>
            </a:pPr>
            <a:r>
              <a:rPr lang="en-GB" sz="2000" dirty="0"/>
              <a:t>(</a:t>
            </a:r>
            <a:r>
              <a:rPr lang="en-GB" sz="2000" b="1" dirty="0"/>
              <a:t>Complex: </a:t>
            </a:r>
            <a:r>
              <a:rPr lang="en-GB" sz="2000" dirty="0"/>
              <a:t>Main Clause + Subordinate Clause)</a:t>
            </a:r>
          </a:p>
          <a:p>
            <a:pPr marL="0" indent="0" algn="ctr">
              <a:buNone/>
            </a:pPr>
            <a:r>
              <a:rPr lang="en-GB" sz="2000" dirty="0"/>
              <a:t>‘</a:t>
            </a:r>
            <a:r>
              <a:rPr lang="en-GB" sz="2000" b="1" dirty="0">
                <a:solidFill>
                  <a:srgbClr val="FF0000"/>
                </a:solidFill>
              </a:rPr>
              <a:t>Every day</a:t>
            </a:r>
            <a:r>
              <a:rPr lang="en-GB" sz="2000" dirty="0"/>
              <a:t>, the lion grew hungrier and hungrier.’</a:t>
            </a:r>
          </a:p>
          <a:p>
            <a:pPr marL="0" indent="0" algn="ctr">
              <a:buNone/>
            </a:pPr>
            <a:r>
              <a:rPr lang="en-GB" sz="2000" dirty="0"/>
              <a:t>(</a:t>
            </a:r>
            <a:r>
              <a:rPr lang="en-GB" sz="2000" b="1" dirty="0"/>
              <a:t>Adverbial Phrase: </a:t>
            </a:r>
            <a:r>
              <a:rPr lang="en-GB" sz="2000" dirty="0"/>
              <a:t>Adverb Conj. + Main Clause)</a:t>
            </a:r>
          </a:p>
          <a:p>
            <a:r>
              <a:rPr lang="en-GB" sz="2000" dirty="0"/>
              <a:t>There are a number of types of conjunction:</a:t>
            </a:r>
          </a:p>
          <a:p>
            <a:pPr marL="0" indent="0" algn="ctr">
              <a:buNone/>
            </a:pPr>
            <a:r>
              <a:rPr lang="en-GB" sz="2000" dirty="0">
                <a:solidFill>
                  <a:srgbClr val="FF0000"/>
                </a:solidFill>
              </a:rPr>
              <a:t>Coordinating</a:t>
            </a:r>
            <a:r>
              <a:rPr lang="en-GB" sz="2000" dirty="0"/>
              <a:t> conjunctions, </a:t>
            </a:r>
            <a:r>
              <a:rPr lang="en-GB" sz="2000" dirty="0">
                <a:solidFill>
                  <a:srgbClr val="FF0000"/>
                </a:solidFill>
              </a:rPr>
              <a:t>subordinating</a:t>
            </a:r>
            <a:r>
              <a:rPr lang="en-GB" sz="2000" dirty="0"/>
              <a:t> conjunctions, </a:t>
            </a:r>
            <a:r>
              <a:rPr lang="en-GB" sz="2000" dirty="0">
                <a:solidFill>
                  <a:srgbClr val="FF0000"/>
                </a:solidFill>
              </a:rPr>
              <a:t>correlative</a:t>
            </a:r>
            <a:r>
              <a:rPr lang="en-GB" sz="2000" dirty="0"/>
              <a:t> conjunctions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22 &amp; 23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0477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b="1" dirty="0">
                <a:solidFill>
                  <a:schemeClr val="tx1"/>
                </a:solidFill>
              </a:rPr>
              <a:t>Coordinating: </a:t>
            </a:r>
            <a:r>
              <a:rPr lang="en-GB" dirty="0">
                <a:solidFill>
                  <a:schemeClr val="tx1"/>
                </a:solidFill>
              </a:rPr>
              <a:t>for, and, nor, but, or, yet, so</a:t>
            </a:r>
          </a:p>
          <a:p>
            <a:r>
              <a:rPr lang="en-GB" dirty="0">
                <a:solidFill>
                  <a:schemeClr val="tx1"/>
                </a:solidFill>
              </a:rPr>
              <a:t>(FANBOYS)</a:t>
            </a:r>
          </a:p>
          <a:p>
            <a:r>
              <a:rPr lang="en-GB" b="1" dirty="0">
                <a:solidFill>
                  <a:schemeClr val="tx1"/>
                </a:solidFill>
              </a:rPr>
              <a:t>Subordinating: </a:t>
            </a:r>
            <a:r>
              <a:rPr lang="en-GB" dirty="0">
                <a:solidFill>
                  <a:schemeClr val="tx1"/>
                </a:solidFill>
              </a:rPr>
              <a:t>although, until, if, while, because, since, before, after</a:t>
            </a:r>
          </a:p>
          <a:p>
            <a:r>
              <a:rPr lang="en-GB" b="1" dirty="0">
                <a:solidFill>
                  <a:schemeClr val="tx1"/>
                </a:solidFill>
              </a:rPr>
              <a:t>Correlative: </a:t>
            </a:r>
            <a:r>
              <a:rPr lang="en-GB" dirty="0">
                <a:solidFill>
                  <a:schemeClr val="tx1"/>
                </a:solidFill>
              </a:rPr>
              <a:t>both/and, either/or, neither/nor, whether/or, not only/but also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139842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Prepositions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14 &amp; 15</a:t>
            </a:r>
          </a:p>
        </p:txBody>
      </p:sp>
      <p:pic>
        <p:nvPicPr>
          <p:cNvPr id="9" name="Content Placeholder 7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00606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Examples: </a:t>
            </a:r>
            <a:r>
              <a:rPr lang="en-GB" dirty="0">
                <a:solidFill>
                  <a:schemeClr val="tx1"/>
                </a:solidFill>
              </a:rPr>
              <a:t>in, on, at, to, into, of, from, for, by, before, after, until, than, over, under, above, below, between, among, up, down, inside, outside, behind, in front, since, until, during, against, about, around, round, like, unlike, except, with, without </a:t>
            </a:r>
            <a:r>
              <a:rPr lang="en-GB" dirty="0" err="1">
                <a:solidFill>
                  <a:schemeClr val="tx1"/>
                </a:solidFill>
              </a:rPr>
              <a:t>etc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1799582"/>
              </p:ext>
            </p:extLst>
          </p:nvPr>
        </p:nvGraphicFramePr>
        <p:xfrm>
          <a:off x="490393" y="1494977"/>
          <a:ext cx="5431966" cy="38350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983">
                  <a:extLst>
                    <a:ext uri="{9D8B030D-6E8A-4147-A177-3AD203B41FA5}">
                      <a16:colId xmlns:a16="http://schemas.microsoft.com/office/drawing/2014/main" val="3816058551"/>
                    </a:ext>
                  </a:extLst>
                </a:gridCol>
                <a:gridCol w="2715983">
                  <a:extLst>
                    <a:ext uri="{9D8B030D-6E8A-4147-A177-3AD203B41FA5}">
                      <a16:colId xmlns:a16="http://schemas.microsoft.com/office/drawing/2014/main" val="2657175695"/>
                    </a:ext>
                  </a:extLst>
                </a:gridCol>
              </a:tblGrid>
              <a:tr h="354437">
                <a:tc>
                  <a:txBody>
                    <a:bodyPr/>
                    <a:lstStyle/>
                    <a:p>
                      <a:pPr algn="ctr"/>
                      <a:r>
                        <a:rPr lang="en-GB" sz="1400" b="0" dirty="0"/>
                        <a:t>Prepositions tell you </a:t>
                      </a:r>
                      <a:r>
                        <a:rPr lang="en-GB" sz="1400" b="1" u="sng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dirty="0"/>
                        <a:t>Prepositions tell you </a:t>
                      </a:r>
                      <a:r>
                        <a:rPr lang="en-GB" sz="1400" b="1" u="sng" dirty="0"/>
                        <a:t>when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1759539"/>
                  </a:ext>
                </a:extLst>
              </a:tr>
              <a:tr h="136080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Under, over, at, on, in, through, into</a:t>
                      </a:r>
                    </a:p>
                    <a:p>
                      <a:r>
                        <a:rPr lang="en-GB" sz="1400" dirty="0"/>
                        <a:t>I stuffed the sweets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into</a:t>
                      </a:r>
                      <a:r>
                        <a:rPr lang="en-GB" sz="1400" dirty="0"/>
                        <a:t> my pocket.</a:t>
                      </a:r>
                    </a:p>
                    <a:p>
                      <a:r>
                        <a:rPr lang="en-GB" sz="1400" dirty="0"/>
                        <a:t>He jumped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over</a:t>
                      </a:r>
                      <a:r>
                        <a:rPr lang="en-GB" sz="1400" dirty="0"/>
                        <a:t> the</a:t>
                      </a:r>
                      <a:r>
                        <a:rPr lang="en-GB" sz="1400" baseline="0" dirty="0"/>
                        <a:t> moon.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While, during, until, since, in, before, after</a:t>
                      </a:r>
                    </a:p>
                    <a:p>
                      <a:r>
                        <a:rPr lang="en-GB" sz="1400" dirty="0"/>
                        <a:t>I fell asleep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during</a:t>
                      </a:r>
                      <a:r>
                        <a:rPr lang="en-GB" sz="1400" dirty="0"/>
                        <a:t> the football match.</a:t>
                      </a:r>
                    </a:p>
                    <a:p>
                      <a:r>
                        <a:rPr lang="en-GB" sz="1400" dirty="0"/>
                        <a:t>The soldiers</a:t>
                      </a:r>
                      <a:r>
                        <a:rPr lang="en-GB" sz="1400" baseline="0" dirty="0"/>
                        <a:t> marched </a:t>
                      </a:r>
                      <a:r>
                        <a:rPr lang="en-GB" sz="1400" b="1" baseline="0" dirty="0">
                          <a:solidFill>
                            <a:srgbClr val="FF0000"/>
                          </a:solidFill>
                        </a:rPr>
                        <a:t>until </a:t>
                      </a:r>
                      <a:r>
                        <a:rPr lang="en-GB" sz="1400" baseline="0" dirty="0"/>
                        <a:t>night fall.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6255836"/>
                  </a:ext>
                </a:extLst>
              </a:tr>
              <a:tr h="524084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Prepositions are often </a:t>
                      </a:r>
                      <a:r>
                        <a:rPr lang="en-GB" sz="1400" b="1" u="sng" dirty="0">
                          <a:solidFill>
                            <a:schemeClr val="bg1"/>
                          </a:solidFill>
                        </a:rPr>
                        <a:t>followed by a noun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</a:rPr>
                        <a:t>Prepositions can </a:t>
                      </a:r>
                      <a:r>
                        <a:rPr lang="en-GB" sz="1400" b="1" u="sng" dirty="0">
                          <a:solidFill>
                            <a:schemeClr val="bg1"/>
                          </a:solidFill>
                        </a:rPr>
                        <a:t>follow prepositions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303860"/>
                  </a:ext>
                </a:extLst>
              </a:tr>
              <a:tr h="1574263">
                <a:tc>
                  <a:txBody>
                    <a:bodyPr/>
                    <a:lstStyle/>
                    <a:p>
                      <a:r>
                        <a:rPr lang="en-GB" sz="1400" dirty="0"/>
                        <a:t>The cat hid</a:t>
                      </a:r>
                      <a:r>
                        <a:rPr lang="en-GB" sz="1400" baseline="0" dirty="0"/>
                        <a:t> </a:t>
                      </a:r>
                      <a:r>
                        <a:rPr lang="en-GB" sz="1400" b="1" baseline="0" dirty="0">
                          <a:solidFill>
                            <a:srgbClr val="FF0000"/>
                          </a:solidFill>
                        </a:rPr>
                        <a:t>under</a:t>
                      </a:r>
                      <a:r>
                        <a:rPr lang="en-GB" sz="1400" baseline="0" dirty="0"/>
                        <a:t> the table. </a:t>
                      </a:r>
                    </a:p>
                    <a:p>
                      <a:r>
                        <a:rPr lang="en-GB" sz="1400" baseline="0" dirty="0"/>
                        <a:t>The word ‘under’ is followed by the ‘table’</a:t>
                      </a:r>
                    </a:p>
                    <a:p>
                      <a:r>
                        <a:rPr lang="en-GB" sz="1400" baseline="0" dirty="0"/>
                        <a:t>The knight rode </a:t>
                      </a:r>
                      <a:r>
                        <a:rPr lang="en-GB" sz="1400" b="1" baseline="0" dirty="0">
                          <a:solidFill>
                            <a:srgbClr val="FF0000"/>
                          </a:solidFill>
                        </a:rPr>
                        <a:t>on</a:t>
                      </a:r>
                      <a:r>
                        <a:rPr lang="en-GB" sz="1400" baseline="0" dirty="0"/>
                        <a:t> the white horse.</a:t>
                      </a:r>
                    </a:p>
                    <a:p>
                      <a:pPr algn="l"/>
                      <a:r>
                        <a:rPr lang="en-GB" sz="1400" baseline="0" dirty="0"/>
                        <a:t>The word ‘on’ is followed by a noun phrase.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Prepositions can show how a pronoun is related to something else. </a:t>
                      </a:r>
                    </a:p>
                    <a:p>
                      <a:r>
                        <a:rPr lang="en-GB" sz="1400" dirty="0"/>
                        <a:t>The house is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behind</a:t>
                      </a:r>
                      <a:r>
                        <a:rPr lang="en-GB" sz="1400" dirty="0"/>
                        <a:t> you.</a:t>
                      </a:r>
                    </a:p>
                    <a:p>
                      <a:r>
                        <a:rPr lang="en-GB" sz="1400" dirty="0"/>
                        <a:t>The word ‘behind’ is followed by the pronoun ‘you.’</a:t>
                      </a:r>
                    </a:p>
                    <a:p>
                      <a:r>
                        <a:rPr lang="en-GB" sz="1400" dirty="0"/>
                        <a:t>Nikki left </a:t>
                      </a:r>
                      <a:r>
                        <a:rPr lang="en-GB" sz="1400" b="1" dirty="0">
                          <a:solidFill>
                            <a:srgbClr val="FF0000"/>
                          </a:solidFill>
                        </a:rPr>
                        <a:t>after</a:t>
                      </a:r>
                      <a:r>
                        <a:rPr lang="en-GB" sz="1400" dirty="0"/>
                        <a:t> them.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288764"/>
                  </a:ext>
                </a:extLst>
              </a:tr>
            </a:tbl>
          </a:graphicData>
        </a:graphic>
      </p:graphicFrame>
      <p:pic>
        <p:nvPicPr>
          <p:cNvPr id="7" name="Content Placeholder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3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Perfect</a:t>
            </a:r>
            <a:r>
              <a:rPr lang="en-GB" dirty="0"/>
              <a:t> Form of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5171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b="1" dirty="0">
                <a:solidFill>
                  <a:srgbClr val="FF0000"/>
                </a:solidFill>
              </a:rPr>
              <a:t>I have </a:t>
            </a:r>
            <a:r>
              <a:rPr lang="en-GB" dirty="0">
                <a:solidFill>
                  <a:schemeClr val="tx1"/>
                </a:solidFill>
              </a:rPr>
              <a:t>completed the question that was set.</a:t>
            </a:r>
          </a:p>
          <a:p>
            <a:r>
              <a:rPr lang="en-GB" b="1" dirty="0">
                <a:solidFill>
                  <a:srgbClr val="FF0000"/>
                </a:solidFill>
              </a:rPr>
              <a:t>He has </a:t>
            </a:r>
            <a:r>
              <a:rPr lang="en-GB" dirty="0">
                <a:solidFill>
                  <a:schemeClr val="tx1"/>
                </a:solidFill>
              </a:rPr>
              <a:t>yet to complete his homework.</a:t>
            </a:r>
          </a:p>
          <a:p>
            <a:r>
              <a:rPr lang="en-GB" b="1" dirty="0">
                <a:solidFill>
                  <a:srgbClr val="FF0000"/>
                </a:solidFill>
              </a:rPr>
              <a:t>We had </a:t>
            </a:r>
            <a:r>
              <a:rPr lang="en-GB" dirty="0">
                <a:solidFill>
                  <a:schemeClr val="tx1"/>
                </a:solidFill>
              </a:rPr>
              <a:t>made a booking with the restaurant before we went.</a:t>
            </a:r>
          </a:p>
          <a:p>
            <a:r>
              <a:rPr lang="en-GB" b="1" dirty="0">
                <a:solidFill>
                  <a:srgbClr val="FF0000"/>
                </a:solidFill>
              </a:rPr>
              <a:t>She will have </a:t>
            </a:r>
            <a:r>
              <a:rPr lang="en-GB" dirty="0">
                <a:solidFill>
                  <a:schemeClr val="tx1"/>
                </a:solidFill>
              </a:rPr>
              <a:t>finished her work by break time.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509750" y="4138650"/>
            <a:ext cx="5511116" cy="1414812"/>
          </a:xfrm>
        </p:spPr>
        <p:txBody>
          <a:bodyPr>
            <a:normAutofit/>
          </a:bodyPr>
          <a:lstStyle/>
          <a:p>
            <a:r>
              <a:rPr lang="en-GB" sz="2000" dirty="0"/>
              <a:t>The Present Perfect form is used to describe: past events, recent past events and unfinished states. </a:t>
            </a:r>
          </a:p>
        </p:txBody>
      </p:sp>
      <p:graphicFrame>
        <p:nvGraphicFramePr>
          <p:cNvPr id="18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5122190"/>
              </p:ext>
            </p:extLst>
          </p:nvPr>
        </p:nvGraphicFramePr>
        <p:xfrm>
          <a:off x="509750" y="1376361"/>
          <a:ext cx="5511640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910">
                  <a:extLst>
                    <a:ext uri="{9D8B030D-6E8A-4147-A177-3AD203B41FA5}">
                      <a16:colId xmlns:a16="http://schemas.microsoft.com/office/drawing/2014/main" val="2231968890"/>
                    </a:ext>
                  </a:extLst>
                </a:gridCol>
                <a:gridCol w="1377910">
                  <a:extLst>
                    <a:ext uri="{9D8B030D-6E8A-4147-A177-3AD203B41FA5}">
                      <a16:colId xmlns:a16="http://schemas.microsoft.com/office/drawing/2014/main" val="3248915033"/>
                    </a:ext>
                  </a:extLst>
                </a:gridCol>
                <a:gridCol w="1377910">
                  <a:extLst>
                    <a:ext uri="{9D8B030D-6E8A-4147-A177-3AD203B41FA5}">
                      <a16:colId xmlns:a16="http://schemas.microsoft.com/office/drawing/2014/main" val="728632608"/>
                    </a:ext>
                  </a:extLst>
                </a:gridCol>
                <a:gridCol w="1377910">
                  <a:extLst>
                    <a:ext uri="{9D8B030D-6E8A-4147-A177-3AD203B41FA5}">
                      <a16:colId xmlns:a16="http://schemas.microsoft.com/office/drawing/2014/main" val="1939670642"/>
                    </a:ext>
                  </a:extLst>
                </a:gridCol>
              </a:tblGrid>
              <a:tr h="48452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Past</a:t>
                      </a:r>
                    </a:p>
                    <a:p>
                      <a:pPr algn="ctr"/>
                      <a:r>
                        <a:rPr lang="en-GB" dirty="0"/>
                        <a:t>Perfect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Present Perfect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Future Perfect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111588"/>
                  </a:ext>
                </a:extLst>
              </a:tr>
              <a:tr h="1891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I</a:t>
                      </a:r>
                    </a:p>
                    <a:p>
                      <a:pPr algn="ctr"/>
                      <a:r>
                        <a:rPr lang="en-GB" dirty="0"/>
                        <a:t>You</a:t>
                      </a:r>
                    </a:p>
                    <a:p>
                      <a:pPr algn="ctr"/>
                      <a:r>
                        <a:rPr lang="en-GB" dirty="0"/>
                        <a:t>We</a:t>
                      </a:r>
                    </a:p>
                    <a:p>
                      <a:pPr algn="ctr"/>
                      <a:r>
                        <a:rPr lang="en-GB" dirty="0"/>
                        <a:t>They</a:t>
                      </a:r>
                    </a:p>
                    <a:p>
                      <a:pPr algn="ctr"/>
                      <a:r>
                        <a:rPr lang="en-GB" dirty="0"/>
                        <a:t>He</a:t>
                      </a:r>
                    </a:p>
                    <a:p>
                      <a:pPr algn="ctr"/>
                      <a:r>
                        <a:rPr lang="en-GB" dirty="0"/>
                        <a:t>She</a:t>
                      </a:r>
                    </a:p>
                    <a:p>
                      <a:pPr algn="ctr"/>
                      <a:r>
                        <a:rPr lang="en-GB" dirty="0"/>
                        <a:t>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  <a:p>
                      <a:pPr algn="ctr"/>
                      <a:r>
                        <a:rPr lang="en-GB" dirty="0"/>
                        <a:t>had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have</a:t>
                      </a:r>
                    </a:p>
                    <a:p>
                      <a:pPr algn="ctr"/>
                      <a:r>
                        <a:rPr lang="en-GB" dirty="0"/>
                        <a:t>have</a:t>
                      </a:r>
                    </a:p>
                    <a:p>
                      <a:pPr algn="ctr"/>
                      <a:r>
                        <a:rPr lang="en-GB" dirty="0"/>
                        <a:t>have</a:t>
                      </a:r>
                    </a:p>
                    <a:p>
                      <a:pPr algn="ctr"/>
                      <a:r>
                        <a:rPr lang="en-GB" dirty="0"/>
                        <a:t>have</a:t>
                      </a:r>
                    </a:p>
                    <a:p>
                      <a:pPr algn="ctr"/>
                      <a:r>
                        <a:rPr lang="en-GB" dirty="0"/>
                        <a:t>has</a:t>
                      </a:r>
                    </a:p>
                    <a:p>
                      <a:pPr algn="ctr"/>
                      <a:r>
                        <a:rPr lang="en-GB" dirty="0"/>
                        <a:t>has</a:t>
                      </a:r>
                    </a:p>
                    <a:p>
                      <a:pPr algn="ctr"/>
                      <a:r>
                        <a:rPr lang="en-GB" dirty="0"/>
                        <a:t>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  <a:p>
                      <a:pPr algn="ctr"/>
                      <a:r>
                        <a:rPr lang="en-GB" dirty="0"/>
                        <a:t>will 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2043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77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9" name="Picture 8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50 &amp; 51</a:t>
            </a:r>
          </a:p>
        </p:txBody>
      </p:sp>
      <p:pic>
        <p:nvPicPr>
          <p:cNvPr id="11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82228"/>
            <a:ext cx="1088935" cy="1154171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28650" y="1427228"/>
            <a:ext cx="5392216" cy="4099957"/>
          </a:xfrm>
        </p:spPr>
        <p:txBody>
          <a:bodyPr>
            <a:normAutofit/>
          </a:bodyPr>
          <a:lstStyle/>
          <a:p>
            <a:r>
              <a:rPr lang="en-GB" sz="2000" dirty="0"/>
              <a:t>Prefixes are a letter or group of letters that go at the </a:t>
            </a:r>
            <a:r>
              <a:rPr lang="en-GB" sz="2000" b="1" u="sng" dirty="0"/>
              <a:t>beginning</a:t>
            </a:r>
            <a:r>
              <a:rPr lang="en-GB" sz="2000" dirty="0"/>
              <a:t> of a word</a:t>
            </a:r>
          </a:p>
          <a:p>
            <a:r>
              <a:rPr lang="en-GB" sz="2000" dirty="0"/>
              <a:t>They are added to a root word: (e.g. ‘heat’ = root)</a:t>
            </a:r>
          </a:p>
          <a:p>
            <a:pPr marL="0" indent="0" algn="ctr">
              <a:buNone/>
            </a:pPr>
            <a:r>
              <a:rPr lang="en-GB" sz="2000" b="1" dirty="0"/>
              <a:t>pre + </a:t>
            </a:r>
            <a:r>
              <a:rPr lang="en-GB" sz="2000" b="1" dirty="0">
                <a:solidFill>
                  <a:srgbClr val="FF0000"/>
                </a:solidFill>
              </a:rPr>
              <a:t>heat</a:t>
            </a:r>
          </a:p>
          <a:p>
            <a:r>
              <a:rPr lang="en-GB" sz="2000" dirty="0"/>
              <a:t>Prefixes can give a word an opposite meaning</a:t>
            </a:r>
          </a:p>
          <a:p>
            <a:pPr marL="0" indent="0" algn="ctr">
              <a:buNone/>
            </a:pPr>
            <a:r>
              <a:rPr lang="en-GB" sz="2000" b="1" dirty="0"/>
              <a:t>un + </a:t>
            </a:r>
            <a:r>
              <a:rPr lang="en-GB" sz="2000" b="1" dirty="0">
                <a:solidFill>
                  <a:srgbClr val="FF0000"/>
                </a:solidFill>
              </a:rPr>
              <a:t>happy</a:t>
            </a:r>
            <a:r>
              <a:rPr lang="en-GB" sz="2000" b="1" dirty="0"/>
              <a:t> = un</a:t>
            </a:r>
            <a:r>
              <a:rPr lang="en-GB" sz="2000" b="1" dirty="0">
                <a:solidFill>
                  <a:srgbClr val="FF0000"/>
                </a:solidFill>
              </a:rPr>
              <a:t>happy</a:t>
            </a:r>
          </a:p>
          <a:p>
            <a:r>
              <a:rPr lang="en-GB" sz="2000" dirty="0"/>
              <a:t>Root words </a:t>
            </a:r>
            <a:r>
              <a:rPr lang="en-GB" sz="2000" u="sng" dirty="0"/>
              <a:t>do not </a:t>
            </a:r>
            <a:r>
              <a:rPr lang="en-GB" sz="2000" dirty="0"/>
              <a:t>change their spelling to allow for a prefix, so don’t add or remove letters when you add a prefix.</a:t>
            </a:r>
          </a:p>
        </p:txBody>
      </p:sp>
      <p:pic>
        <p:nvPicPr>
          <p:cNvPr id="15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19142"/>
            <a:ext cx="2571092" cy="204353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6200000">
            <a:off x="5190654" y="551007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3" name="Rectangle 2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5" name="Rectangle 4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6" name="Rectangle: Rounded Corners 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7" name="Rectangle 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 err="1">
                <a:solidFill>
                  <a:schemeClr val="tx1"/>
                </a:solidFill>
              </a:rPr>
              <a:t>il</a:t>
            </a:r>
            <a:r>
              <a:rPr lang="en-GB" dirty="0">
                <a:solidFill>
                  <a:schemeClr val="tx1"/>
                </a:solidFill>
              </a:rPr>
              <a:t>: 	illegal, illogical</a:t>
            </a:r>
          </a:p>
          <a:p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: 	impossible</a:t>
            </a:r>
          </a:p>
          <a:p>
            <a:r>
              <a:rPr lang="en-GB" dirty="0">
                <a:solidFill>
                  <a:schemeClr val="tx1"/>
                </a:solidFill>
              </a:rPr>
              <a:t>in: 	inactive</a:t>
            </a:r>
          </a:p>
          <a:p>
            <a:r>
              <a:rPr lang="en-GB" dirty="0" err="1">
                <a:solidFill>
                  <a:schemeClr val="tx1"/>
                </a:solidFill>
              </a:rPr>
              <a:t>ir</a:t>
            </a:r>
            <a:r>
              <a:rPr lang="en-GB" dirty="0">
                <a:solidFill>
                  <a:schemeClr val="tx1"/>
                </a:solidFill>
              </a:rPr>
              <a:t>:	irregular, irrelevant</a:t>
            </a:r>
          </a:p>
          <a:p>
            <a:r>
              <a:rPr lang="en-GB" dirty="0">
                <a:solidFill>
                  <a:schemeClr val="tx1"/>
                </a:solidFill>
              </a:rPr>
              <a:t>dis:	dislike, disagree</a:t>
            </a:r>
          </a:p>
          <a:p>
            <a:r>
              <a:rPr lang="en-GB" dirty="0">
                <a:solidFill>
                  <a:schemeClr val="tx1"/>
                </a:solidFill>
              </a:rPr>
              <a:t>un:	unnecessary</a:t>
            </a:r>
          </a:p>
          <a:p>
            <a:r>
              <a:rPr lang="en-GB" dirty="0">
                <a:solidFill>
                  <a:schemeClr val="tx1"/>
                </a:solidFill>
              </a:rPr>
              <a:t>re:	readjust, rebuild</a:t>
            </a:r>
          </a:p>
          <a:p>
            <a:r>
              <a:rPr lang="en-GB" dirty="0">
                <a:solidFill>
                  <a:schemeClr val="tx1"/>
                </a:solidFill>
              </a:rPr>
              <a:t>trans: transport</a:t>
            </a:r>
          </a:p>
          <a:p>
            <a:r>
              <a:rPr lang="en-GB" dirty="0">
                <a:solidFill>
                  <a:schemeClr val="tx1"/>
                </a:solidFill>
              </a:rPr>
              <a:t>pre: 	prepaid, preview</a:t>
            </a:r>
          </a:p>
          <a:p>
            <a:r>
              <a:rPr lang="en-GB" dirty="0">
                <a:solidFill>
                  <a:schemeClr val="tx1"/>
                </a:solidFill>
              </a:rPr>
              <a:t>auto: autograph/</a:t>
            </a:r>
            <a:r>
              <a:rPr lang="en-GB" dirty="0" err="1">
                <a:solidFill>
                  <a:schemeClr val="tx1"/>
                </a:solidFill>
              </a:rPr>
              <a:t>matic</a:t>
            </a:r>
            <a:r>
              <a:rPr lang="en-GB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705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Synonyms &amp; Antonyms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5"/>
            <a:ext cx="5435882" cy="41584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</a:rPr>
              <a:t>Synonyms: </a:t>
            </a:r>
            <a:r>
              <a:rPr lang="en-GB" sz="2000" dirty="0"/>
              <a:t>mean the same thing. You need to have a wide enough vocabulary to be able to recognise or think of alternatives to every day or common words. Reading widely can help you. </a:t>
            </a:r>
          </a:p>
          <a:p>
            <a:r>
              <a:rPr lang="en-GB" sz="2000" dirty="0"/>
              <a:t>Ensure you check that the synonym you use still makes sense in the sentence. </a:t>
            </a:r>
          </a:p>
          <a:p>
            <a:r>
              <a:rPr lang="en-GB" sz="2000" dirty="0"/>
              <a:t>In the example, ‘The film was really </a:t>
            </a:r>
            <a:r>
              <a:rPr lang="en-GB" sz="2000" b="1" dirty="0">
                <a:solidFill>
                  <a:srgbClr val="FF0000"/>
                </a:solidFill>
              </a:rPr>
              <a:t>sad</a:t>
            </a:r>
            <a:r>
              <a:rPr lang="en-GB" sz="2000" dirty="0"/>
              <a:t>,’ synonyms for </a:t>
            </a:r>
            <a:r>
              <a:rPr lang="en-GB" sz="2000" b="1" dirty="0">
                <a:solidFill>
                  <a:srgbClr val="FF0000"/>
                </a:solidFill>
              </a:rPr>
              <a:t>sad</a:t>
            </a:r>
            <a:r>
              <a:rPr lang="en-GB" sz="2000" dirty="0"/>
              <a:t> might include </a:t>
            </a:r>
            <a:r>
              <a:rPr lang="en-GB" sz="2000" u="sng" dirty="0"/>
              <a:t>tragic</a:t>
            </a:r>
            <a:r>
              <a:rPr lang="en-GB" sz="2000" dirty="0"/>
              <a:t> or </a:t>
            </a:r>
            <a:r>
              <a:rPr lang="en-GB" sz="2000" u="sng" dirty="0"/>
              <a:t>upset</a:t>
            </a:r>
            <a:r>
              <a:rPr lang="en-GB" sz="2000" dirty="0"/>
              <a:t>. Which of these would be the best choice?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FF0000"/>
                </a:solidFill>
              </a:rPr>
              <a:t>Antonyms: </a:t>
            </a:r>
            <a:r>
              <a:rPr lang="en-GB" sz="2000" dirty="0"/>
              <a:t>means the opposite. Once again, make sure that the antonyms you choose still make sense in the context that they are being used.</a:t>
            </a:r>
          </a:p>
          <a:p>
            <a:r>
              <a:rPr lang="en-GB" sz="2000" dirty="0"/>
              <a:t>Suffixes can help to make antonyms too: </a:t>
            </a:r>
          </a:p>
          <a:p>
            <a:pPr marL="0" indent="0" algn="ctr">
              <a:buNone/>
            </a:pPr>
            <a:r>
              <a:rPr lang="en-GB" sz="2000" dirty="0"/>
              <a:t>tune </a:t>
            </a:r>
            <a:r>
              <a:rPr lang="en-GB" sz="2000" dirty="0">
                <a:sym typeface="Wingdings" panose="05000000000000000000" pitchFamily="2" charset="2"/>
              </a:rPr>
              <a:t> tune</a:t>
            </a:r>
            <a:r>
              <a:rPr lang="en-GB" sz="2000" b="1" u="sng" dirty="0">
                <a:sym typeface="Wingdings" panose="05000000000000000000" pitchFamily="2" charset="2"/>
              </a:rPr>
              <a:t>ful</a:t>
            </a:r>
            <a:r>
              <a:rPr lang="en-GB" sz="2000" dirty="0">
                <a:sym typeface="Wingdings" panose="05000000000000000000" pitchFamily="2" charset="2"/>
              </a:rPr>
              <a:t> and tune</a:t>
            </a:r>
            <a:r>
              <a:rPr lang="en-GB" sz="2000" b="1" u="sng" dirty="0">
                <a:sym typeface="Wingdings" panose="05000000000000000000" pitchFamily="2" charset="2"/>
              </a:rPr>
              <a:t>less</a:t>
            </a:r>
            <a:endParaRPr lang="en-GB" sz="2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60 &amp; 61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15968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Modify this sentence using one of the antonyms: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‘They thought Merlin was an </a:t>
            </a:r>
            <a:r>
              <a:rPr lang="en-GB" b="1" dirty="0">
                <a:solidFill>
                  <a:srgbClr val="FF0000"/>
                </a:solidFill>
              </a:rPr>
              <a:t>ordinary</a:t>
            </a:r>
            <a:r>
              <a:rPr lang="en-GB" dirty="0">
                <a:solidFill>
                  <a:schemeClr val="tx1"/>
                </a:solidFill>
              </a:rPr>
              <a:t> man.’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unique, peculiar, exceptional, unusual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366514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99070"/>
          </a:xfrm>
        </p:spPr>
        <p:txBody>
          <a:bodyPr/>
          <a:lstStyle/>
          <a:p>
            <a:r>
              <a:rPr lang="en-GB" dirty="0"/>
              <a:t>Inverted Commas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3429"/>
            <a:ext cx="5392216" cy="4011585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Inverted commas are also known as speech or quotation marks. They are used for direct speech.</a:t>
            </a:r>
          </a:p>
          <a:p>
            <a:r>
              <a:rPr lang="en-GB" sz="2000" dirty="0"/>
              <a:t>Direct speech is when the author/writer records exactly what is said in the moment by the character.</a:t>
            </a:r>
          </a:p>
          <a:p>
            <a:pPr marL="0" indent="0" algn="ctr">
              <a:buNone/>
            </a:pPr>
            <a:r>
              <a:rPr lang="en-GB" sz="2000" i="1" dirty="0"/>
              <a:t>Mr Hunter said, </a:t>
            </a:r>
            <a:r>
              <a:rPr lang="en-GB" sz="2000" b="1" i="1" dirty="0">
                <a:solidFill>
                  <a:srgbClr val="FF0000"/>
                </a:solidFill>
              </a:rPr>
              <a:t>“</a:t>
            </a:r>
            <a:r>
              <a:rPr lang="en-GB" sz="2000" i="1" dirty="0"/>
              <a:t>Pencils down, that is the end of the test.</a:t>
            </a:r>
            <a:r>
              <a:rPr lang="en-GB" sz="2000" b="1" i="1" dirty="0">
                <a:solidFill>
                  <a:srgbClr val="FF0000"/>
                </a:solidFill>
              </a:rPr>
              <a:t>”</a:t>
            </a:r>
          </a:p>
          <a:p>
            <a:r>
              <a:rPr lang="en-GB" sz="2000" dirty="0"/>
              <a:t>Reported speech is when the author/writer records what was said previously but it does not have any inverted commas.</a:t>
            </a:r>
          </a:p>
          <a:p>
            <a:pPr marL="0" indent="0" algn="ctr">
              <a:buNone/>
            </a:pPr>
            <a:r>
              <a:rPr lang="en-GB" sz="2000" i="1" dirty="0"/>
              <a:t>Mr Hunter told the children to put their pencils down at the end of the test.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37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4093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DEB354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Remember:</a:t>
            </a:r>
          </a:p>
          <a:p>
            <a:r>
              <a:rPr lang="en-GB" dirty="0">
                <a:solidFill>
                  <a:schemeClr val="tx1"/>
                </a:solidFill>
              </a:rPr>
              <a:t>With direct speech, it is important to place a comma before the inverted commas.</a:t>
            </a:r>
          </a:p>
          <a:p>
            <a:r>
              <a:rPr lang="en-GB" dirty="0">
                <a:solidFill>
                  <a:schemeClr val="tx1"/>
                </a:solidFill>
              </a:rPr>
              <a:t>Place any punctuation inside the last set of inverted commas.</a:t>
            </a:r>
          </a:p>
          <a:p>
            <a:r>
              <a:rPr lang="en-GB" dirty="0">
                <a:solidFill>
                  <a:schemeClr val="tx1"/>
                </a:solidFill>
              </a:rPr>
              <a:t>Alan explained</a:t>
            </a:r>
            <a:r>
              <a:rPr lang="en-GB" b="1" dirty="0">
                <a:solidFill>
                  <a:srgbClr val="FF0000"/>
                </a:solidFill>
              </a:rPr>
              <a:t>, “</a:t>
            </a:r>
            <a:r>
              <a:rPr lang="en-GB" dirty="0">
                <a:solidFill>
                  <a:schemeClr val="tx1"/>
                </a:solidFill>
              </a:rPr>
              <a:t>You’ll need to learn all of this for the test</a:t>
            </a:r>
            <a:r>
              <a:rPr lang="en-GB" b="1" dirty="0">
                <a:solidFill>
                  <a:srgbClr val="FF0000"/>
                </a:solidFill>
              </a:rPr>
              <a:t>.”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186050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Plural/Possessive ‘-s’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For most plurals, we just add ‘s’ for example cat becomes cat</a:t>
            </a:r>
            <a:r>
              <a:rPr lang="en-GB" sz="2000" b="1" dirty="0">
                <a:solidFill>
                  <a:srgbClr val="FF0000"/>
                </a:solidFill>
              </a:rPr>
              <a:t>s</a:t>
            </a:r>
            <a:r>
              <a:rPr lang="en-GB" sz="2000" dirty="0"/>
              <a:t> and dog becomes dog</a:t>
            </a:r>
            <a:r>
              <a:rPr lang="en-GB" sz="2000" b="1" dirty="0">
                <a:solidFill>
                  <a:srgbClr val="FF0000"/>
                </a:solidFill>
              </a:rPr>
              <a:t>s</a:t>
            </a:r>
            <a:r>
              <a:rPr lang="en-GB" sz="2000" dirty="0"/>
              <a:t>, but…</a:t>
            </a:r>
          </a:p>
          <a:p>
            <a:pPr marL="0" indent="0">
              <a:buNone/>
            </a:pPr>
            <a:r>
              <a:rPr lang="en-GB" sz="2000" u="sng" dirty="0"/>
              <a:t>What happens with plurals that are possessive?</a:t>
            </a:r>
          </a:p>
          <a:p>
            <a:r>
              <a:rPr lang="en-GB" sz="2000" dirty="0"/>
              <a:t>It is possible to have singular possessive (belonging to one person or thing) and plural possessive (belonging to more than one person or thing) nouns:</a:t>
            </a:r>
          </a:p>
          <a:p>
            <a:pPr marL="0" indent="0">
              <a:buNone/>
            </a:pPr>
            <a:r>
              <a:rPr lang="en-GB" sz="2000" dirty="0"/>
              <a:t>Singular possessive: </a:t>
            </a:r>
            <a:r>
              <a:rPr lang="en-GB" sz="2000" b="1" dirty="0">
                <a:solidFill>
                  <a:srgbClr val="FF0000"/>
                </a:solidFill>
              </a:rPr>
              <a:t>the girl’s coat</a:t>
            </a:r>
          </a:p>
          <a:p>
            <a:pPr marL="0" indent="0">
              <a:buNone/>
            </a:pPr>
            <a:r>
              <a:rPr lang="en-GB" sz="2000" dirty="0"/>
              <a:t>In this example, the coat belongs to one girl.</a:t>
            </a:r>
          </a:p>
          <a:p>
            <a:pPr marL="0" indent="0">
              <a:buNone/>
            </a:pPr>
            <a:r>
              <a:rPr lang="en-GB" sz="2000" dirty="0"/>
              <a:t>Plural possessive: </a:t>
            </a:r>
            <a:r>
              <a:rPr lang="en-GB" sz="2000" b="1" dirty="0">
                <a:solidFill>
                  <a:srgbClr val="FF0000"/>
                </a:solidFill>
              </a:rPr>
              <a:t>the girls’ coats</a:t>
            </a:r>
          </a:p>
          <a:p>
            <a:pPr marL="0" indent="0">
              <a:buNone/>
            </a:pPr>
            <a:r>
              <a:rPr lang="en-GB" sz="2000" dirty="0"/>
              <a:t>In this example, the coats belong to more than one girl. Did you also notice where the apostrophe went?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34 &amp; 35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949D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 </a:t>
            </a:r>
          </a:p>
          <a:p>
            <a:r>
              <a:rPr lang="en-GB" b="1" i="1" dirty="0">
                <a:solidFill>
                  <a:schemeClr val="tx1"/>
                </a:solidFill>
              </a:rPr>
              <a:t>(Do you notice the difference? What is the meaning in each of these?)</a:t>
            </a:r>
          </a:p>
          <a:p>
            <a:r>
              <a:rPr lang="en-GB" dirty="0">
                <a:solidFill>
                  <a:schemeClr val="tx1"/>
                </a:solidFill>
              </a:rPr>
              <a:t>The animal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chemeClr val="tx1"/>
                </a:solidFill>
              </a:rPr>
              <a:t> were grazing in the field.</a:t>
            </a:r>
          </a:p>
          <a:p>
            <a:r>
              <a:rPr lang="en-GB" dirty="0">
                <a:solidFill>
                  <a:schemeClr val="tx1"/>
                </a:solidFill>
              </a:rPr>
              <a:t>The animal</a:t>
            </a:r>
            <a:r>
              <a:rPr lang="en-GB" b="1" dirty="0">
                <a:solidFill>
                  <a:srgbClr val="FF0000"/>
                </a:solidFill>
              </a:rPr>
              <a:t>s’ </a:t>
            </a:r>
            <a:r>
              <a:rPr lang="en-GB" dirty="0">
                <a:solidFill>
                  <a:schemeClr val="tx1"/>
                </a:solidFill>
              </a:rPr>
              <a:t>homes were destroyed.</a:t>
            </a:r>
          </a:p>
          <a:p>
            <a:r>
              <a:rPr lang="en-GB" dirty="0">
                <a:solidFill>
                  <a:schemeClr val="tx1"/>
                </a:solidFill>
              </a:rPr>
              <a:t>The animal</a:t>
            </a:r>
            <a:r>
              <a:rPr lang="en-GB" b="1" dirty="0">
                <a:solidFill>
                  <a:srgbClr val="FF0000"/>
                </a:solidFill>
              </a:rPr>
              <a:t>’s</a:t>
            </a:r>
            <a:r>
              <a:rPr lang="en-GB" dirty="0">
                <a:solidFill>
                  <a:schemeClr val="tx1"/>
                </a:solidFill>
              </a:rPr>
              <a:t> lost its home.</a:t>
            </a:r>
          </a:p>
        </p:txBody>
      </p:sp>
    </p:spTree>
    <p:extLst>
      <p:ext uri="{BB962C8B-B14F-4D97-AF65-F5344CB8AC3E}">
        <p14:creationId xmlns:p14="http://schemas.microsoft.com/office/powerpoint/2010/main" val="246375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Fronted Adverbials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12 &amp; 23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949D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b="1" dirty="0">
                <a:solidFill>
                  <a:schemeClr val="tx1"/>
                </a:solidFill>
              </a:rPr>
              <a:t>Whilst he was sleeping, </a:t>
            </a:r>
            <a:r>
              <a:rPr lang="en-GB" dirty="0">
                <a:solidFill>
                  <a:schemeClr val="tx1"/>
                </a:solidFill>
              </a:rPr>
              <a:t>Darren’s house was burgled.</a:t>
            </a:r>
          </a:p>
          <a:p>
            <a:r>
              <a:rPr lang="en-GB" b="1" dirty="0">
                <a:solidFill>
                  <a:schemeClr val="tx1"/>
                </a:solidFill>
              </a:rPr>
              <a:t>Having won the race, </a:t>
            </a:r>
            <a:r>
              <a:rPr lang="en-GB" dirty="0" err="1">
                <a:solidFill>
                  <a:schemeClr val="tx1"/>
                </a:solidFill>
              </a:rPr>
              <a:t>Zeffie</a:t>
            </a:r>
            <a:r>
              <a:rPr lang="en-GB" dirty="0">
                <a:solidFill>
                  <a:schemeClr val="tx1"/>
                </a:solidFill>
              </a:rPr>
              <a:t> collected her medal.</a:t>
            </a:r>
          </a:p>
          <a:p>
            <a:r>
              <a:rPr lang="en-GB" b="1" dirty="0">
                <a:solidFill>
                  <a:schemeClr val="tx1"/>
                </a:solidFill>
              </a:rPr>
              <a:t>As soon as he got home, </a:t>
            </a:r>
            <a:r>
              <a:rPr lang="en-GB" dirty="0">
                <a:solidFill>
                  <a:schemeClr val="tx1"/>
                </a:solidFill>
              </a:rPr>
              <a:t>Rhys got changed and played on his Xbox.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18011" y="1434869"/>
            <a:ext cx="5646521" cy="4019370"/>
          </a:xfrm>
        </p:spPr>
        <p:txBody>
          <a:bodyPr>
            <a:noAutofit/>
          </a:bodyPr>
          <a:lstStyle/>
          <a:p>
            <a:r>
              <a:rPr lang="en-GB" sz="2000" dirty="0"/>
              <a:t>We used to call them  ‘</a:t>
            </a:r>
            <a:r>
              <a:rPr lang="en-GB" sz="2000" u="sng" dirty="0"/>
              <a:t>sentence openers</a:t>
            </a:r>
            <a:r>
              <a:rPr lang="en-GB" sz="2000" dirty="0"/>
              <a:t>’ or even </a:t>
            </a:r>
            <a:r>
              <a:rPr lang="en-GB" sz="2000" u="sng" dirty="0"/>
              <a:t>subordinate clauses </a:t>
            </a:r>
            <a:r>
              <a:rPr lang="en-GB" sz="2000" dirty="0"/>
              <a:t>that come at the beginning.</a:t>
            </a:r>
          </a:p>
          <a:p>
            <a:r>
              <a:rPr lang="en-GB" sz="2000" dirty="0"/>
              <a:t>A fronted adverbial is an adverbial phrase placed at the beginning of a sentence- it does not have to make sense on its own, therefore is not the main clause, it is a dependent clause.</a:t>
            </a:r>
          </a:p>
          <a:p>
            <a:pPr marL="0" indent="0">
              <a:buNone/>
            </a:pPr>
            <a:r>
              <a:rPr lang="en-GB" sz="2000" dirty="0"/>
              <a:t>In the sentence…</a:t>
            </a:r>
          </a:p>
          <a:p>
            <a:pPr marL="0" indent="0" algn="ctr">
              <a:buNone/>
            </a:pPr>
            <a:r>
              <a:rPr lang="en-GB" sz="2000" dirty="0"/>
              <a:t>Mario ate his pasta </a:t>
            </a:r>
            <a:r>
              <a:rPr lang="en-GB" sz="2000" b="1" dirty="0">
                <a:solidFill>
                  <a:srgbClr val="FF0000"/>
                </a:solidFill>
              </a:rPr>
              <a:t>as quickly as he could.</a:t>
            </a:r>
            <a:r>
              <a:rPr lang="en-GB" sz="2000" dirty="0"/>
              <a:t> </a:t>
            </a:r>
          </a:p>
          <a:p>
            <a:pPr marL="0" indent="0">
              <a:buNone/>
            </a:pPr>
            <a:r>
              <a:rPr lang="en-GB" sz="2000" dirty="0"/>
              <a:t>…the adverbial phrase can be moved to the front: </a:t>
            </a:r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As quickly as he could, </a:t>
            </a:r>
            <a:r>
              <a:rPr lang="en-GB" sz="2000" dirty="0"/>
              <a:t>Mario ate his pasta.</a:t>
            </a:r>
          </a:p>
          <a:p>
            <a:pPr marL="0" indent="0">
              <a:buNone/>
            </a:pPr>
            <a:r>
              <a:rPr lang="en-GB" sz="2000" dirty="0"/>
              <a:t>Notice how a comma follows the fronted adverbial.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362502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 Inflections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949DE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s: horse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horses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es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watch  watches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ies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hurry  hurries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d: rate  rated</a:t>
            </a:r>
          </a:p>
          <a:p>
            <a:r>
              <a:rPr lang="en-GB" dirty="0" err="1">
                <a:solidFill>
                  <a:schemeClr val="tx1"/>
                </a:solidFill>
              </a:rPr>
              <a:t>ed</a:t>
            </a:r>
            <a:r>
              <a:rPr lang="en-GB" dirty="0">
                <a:solidFill>
                  <a:schemeClr val="tx1"/>
                </a:solidFill>
              </a:rPr>
              <a:t>: heed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heeded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ied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worry  worried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ing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know  knowing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ing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slam  slamming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ly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steep  steeply</a:t>
            </a:r>
          </a:p>
          <a:p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ily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: happy  happily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509752" y="1357144"/>
            <a:ext cx="5554780" cy="4097095"/>
          </a:xfrm>
        </p:spPr>
        <p:txBody>
          <a:bodyPr>
            <a:normAutofit/>
          </a:bodyPr>
          <a:lstStyle/>
          <a:p>
            <a:r>
              <a:rPr lang="en-GB" sz="2000" dirty="0"/>
              <a:t>Also known as Inflectional Endings: a group of letters added to the end of a word to change their meaning. –s, -</a:t>
            </a:r>
            <a:r>
              <a:rPr lang="en-GB" sz="2000" dirty="0" err="1"/>
              <a:t>es</a:t>
            </a:r>
            <a:r>
              <a:rPr lang="en-GB" sz="2000" dirty="0"/>
              <a:t>, -</a:t>
            </a:r>
            <a:r>
              <a:rPr lang="en-GB" sz="2000" dirty="0" err="1"/>
              <a:t>ing</a:t>
            </a:r>
            <a:r>
              <a:rPr lang="en-GB" sz="2000" dirty="0"/>
              <a:t>, -</a:t>
            </a:r>
            <a:r>
              <a:rPr lang="en-GB" sz="2000" dirty="0" err="1"/>
              <a:t>ed</a:t>
            </a:r>
            <a:r>
              <a:rPr lang="en-GB" sz="2000" dirty="0"/>
              <a:t> </a:t>
            </a:r>
          </a:p>
          <a:p>
            <a:r>
              <a:rPr lang="en-GB" sz="2000" dirty="0"/>
              <a:t>The verb can change according to the spelling as well, such as ‘take’ becomes ‘taking’ by removing ‘e’ first before adding ‘</a:t>
            </a:r>
            <a:r>
              <a:rPr lang="en-GB" sz="2000" dirty="0" err="1"/>
              <a:t>ing</a:t>
            </a:r>
            <a:r>
              <a:rPr lang="en-GB" sz="2000" dirty="0"/>
              <a:t>.’</a:t>
            </a:r>
          </a:p>
          <a:p>
            <a:pPr marL="0" indent="0" algn="ctr">
              <a:buNone/>
            </a:pPr>
            <a:r>
              <a:rPr lang="en-GB" sz="2000" dirty="0"/>
              <a:t>walk - walked – walking</a:t>
            </a:r>
          </a:p>
          <a:p>
            <a:pPr marL="0" indent="0" algn="ctr">
              <a:buNone/>
            </a:pPr>
            <a:r>
              <a:rPr lang="en-GB" sz="2000" dirty="0"/>
              <a:t>mix – mixes – mixed – mixing</a:t>
            </a:r>
          </a:p>
          <a:p>
            <a:r>
              <a:rPr lang="en-GB" sz="2000" dirty="0"/>
              <a:t>Sometimes the consonant at the end of a word is doubled to allow for the inflectional ending:</a:t>
            </a:r>
          </a:p>
          <a:p>
            <a:pPr marL="0" indent="0" algn="ctr">
              <a:buNone/>
            </a:pPr>
            <a:r>
              <a:rPr lang="en-GB" sz="2000" dirty="0"/>
              <a:t>hop – hopp</a:t>
            </a:r>
            <a:r>
              <a:rPr lang="en-GB" sz="2000" b="1" dirty="0">
                <a:solidFill>
                  <a:srgbClr val="FF0000"/>
                </a:solidFill>
              </a:rPr>
              <a:t>ing</a:t>
            </a:r>
            <a:r>
              <a:rPr lang="en-GB" sz="2000" dirty="0"/>
              <a:t> - hopp</a:t>
            </a:r>
            <a:r>
              <a:rPr lang="en-GB" sz="2000" b="1" dirty="0">
                <a:solidFill>
                  <a:srgbClr val="FF0000"/>
                </a:solidFill>
              </a:rPr>
              <a:t>ed</a:t>
            </a:r>
          </a:p>
          <a:p>
            <a:pPr marL="0" indent="0" algn="ctr">
              <a:buNone/>
            </a:pPr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379779" y="4669352"/>
            <a:ext cx="2673844" cy="2122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7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Modal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8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Can- I </a:t>
            </a:r>
            <a:r>
              <a:rPr lang="en-GB" b="1" dirty="0">
                <a:solidFill>
                  <a:srgbClr val="FF0000"/>
                </a:solidFill>
              </a:rPr>
              <a:t>can</a:t>
            </a:r>
            <a:r>
              <a:rPr lang="en-GB" dirty="0">
                <a:solidFill>
                  <a:schemeClr val="tx1"/>
                </a:solidFill>
              </a:rPr>
              <a:t> speak English.</a:t>
            </a:r>
          </a:p>
          <a:p>
            <a:r>
              <a:rPr lang="en-GB" dirty="0">
                <a:solidFill>
                  <a:schemeClr val="tx1"/>
                </a:solidFill>
              </a:rPr>
              <a:t>Could- She </a:t>
            </a:r>
            <a:r>
              <a:rPr lang="en-GB" b="1" dirty="0">
                <a:solidFill>
                  <a:srgbClr val="FF0000"/>
                </a:solidFill>
              </a:rPr>
              <a:t>could</a:t>
            </a:r>
            <a:r>
              <a:rPr lang="en-GB" dirty="0">
                <a:solidFill>
                  <a:schemeClr val="tx1"/>
                </a:solidFill>
              </a:rPr>
              <a:t> go out.</a:t>
            </a:r>
          </a:p>
          <a:p>
            <a:r>
              <a:rPr lang="en-GB" dirty="0">
                <a:solidFill>
                  <a:schemeClr val="tx1"/>
                </a:solidFill>
              </a:rPr>
              <a:t>May- It </a:t>
            </a:r>
            <a:r>
              <a:rPr lang="en-GB" b="1" dirty="0">
                <a:solidFill>
                  <a:srgbClr val="FF0000"/>
                </a:solidFill>
              </a:rPr>
              <a:t>may</a:t>
            </a:r>
            <a:r>
              <a:rPr lang="en-GB" dirty="0">
                <a:solidFill>
                  <a:schemeClr val="tx1"/>
                </a:solidFill>
              </a:rPr>
              <a:t> rain today.</a:t>
            </a:r>
          </a:p>
          <a:p>
            <a:r>
              <a:rPr lang="en-GB" dirty="0">
                <a:solidFill>
                  <a:schemeClr val="tx1"/>
                </a:solidFill>
              </a:rPr>
              <a:t>Might- It </a:t>
            </a:r>
            <a:r>
              <a:rPr lang="en-GB" b="1" dirty="0">
                <a:solidFill>
                  <a:srgbClr val="FF0000"/>
                </a:solidFill>
              </a:rPr>
              <a:t>might</a:t>
            </a:r>
            <a:r>
              <a:rPr lang="en-GB" dirty="0">
                <a:solidFill>
                  <a:schemeClr val="tx1"/>
                </a:solidFill>
              </a:rPr>
              <a:t> snow.</a:t>
            </a:r>
          </a:p>
          <a:p>
            <a:r>
              <a:rPr lang="en-GB" dirty="0">
                <a:solidFill>
                  <a:schemeClr val="tx1"/>
                </a:solidFill>
              </a:rPr>
              <a:t>Must- You </a:t>
            </a:r>
            <a:r>
              <a:rPr lang="en-GB" b="1" dirty="0">
                <a:solidFill>
                  <a:srgbClr val="FF0000"/>
                </a:solidFill>
              </a:rPr>
              <a:t>must</a:t>
            </a:r>
            <a:r>
              <a:rPr lang="en-GB" dirty="0">
                <a:solidFill>
                  <a:schemeClr val="tx1"/>
                </a:solidFill>
              </a:rPr>
              <a:t> sit down.</a:t>
            </a:r>
          </a:p>
          <a:p>
            <a:r>
              <a:rPr lang="en-GB" dirty="0">
                <a:solidFill>
                  <a:schemeClr val="tx1"/>
                </a:solidFill>
              </a:rPr>
              <a:t>Should- They </a:t>
            </a:r>
            <a:r>
              <a:rPr lang="en-GB" b="1" dirty="0">
                <a:solidFill>
                  <a:srgbClr val="FF0000"/>
                </a:solidFill>
              </a:rPr>
              <a:t>should</a:t>
            </a:r>
            <a:r>
              <a:rPr lang="en-GB" dirty="0">
                <a:solidFill>
                  <a:schemeClr val="tx1"/>
                </a:solidFill>
              </a:rPr>
              <a:t> ask.</a:t>
            </a:r>
          </a:p>
          <a:p>
            <a:r>
              <a:rPr lang="en-GB" dirty="0">
                <a:solidFill>
                  <a:schemeClr val="tx1"/>
                </a:solidFill>
              </a:rPr>
              <a:t>Will- He </a:t>
            </a:r>
            <a:r>
              <a:rPr lang="en-GB" b="1" dirty="0">
                <a:solidFill>
                  <a:srgbClr val="FF0000"/>
                </a:solidFill>
              </a:rPr>
              <a:t>will</a:t>
            </a:r>
            <a:r>
              <a:rPr lang="en-GB" dirty="0">
                <a:solidFill>
                  <a:schemeClr val="tx1"/>
                </a:solidFill>
              </a:rPr>
              <a:t> ask her.</a:t>
            </a:r>
          </a:p>
          <a:p>
            <a:r>
              <a:rPr lang="en-GB" dirty="0">
                <a:solidFill>
                  <a:schemeClr val="tx1"/>
                </a:solidFill>
              </a:rPr>
              <a:t>Would- He </a:t>
            </a:r>
            <a:r>
              <a:rPr lang="en-GB" b="1" dirty="0">
                <a:solidFill>
                  <a:srgbClr val="FF0000"/>
                </a:solidFill>
              </a:rPr>
              <a:t>would</a:t>
            </a:r>
            <a:r>
              <a:rPr lang="en-GB" dirty="0">
                <a:solidFill>
                  <a:schemeClr val="tx1"/>
                </a:solidFill>
              </a:rPr>
              <a:t> like to.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757611" y="1398162"/>
            <a:ext cx="4306921" cy="4056077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Modal verbs show how likely something is to happen.</a:t>
            </a:r>
          </a:p>
          <a:p>
            <a:r>
              <a:rPr lang="en-GB" sz="2000" dirty="0"/>
              <a:t>This Shades Metre shows you how likely something is to happen on a scale of importance: ‘dare’ being the most urgent or important and ‘shall’ being the least important.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Should</a:t>
            </a:r>
            <a:r>
              <a:rPr lang="en-GB" sz="2000" dirty="0"/>
              <a:t> is a strong suggestion that you should do something, but still leaves an element of choice.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Must</a:t>
            </a:r>
            <a:r>
              <a:rPr lang="en-GB" sz="2000" dirty="0"/>
              <a:t> is a very strong suggestion and you are likely to listen.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Shall</a:t>
            </a:r>
            <a:r>
              <a:rPr lang="en-GB" sz="2000" dirty="0"/>
              <a:t> is weak- you might not bother.</a:t>
            </a:r>
          </a:p>
          <a:p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6" y="1398162"/>
            <a:ext cx="1287485" cy="423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70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Cohesive Devices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 cohesive devices act like conjunctions and can be placed at the beginning or middle of a sentence.</a:t>
            </a:r>
          </a:p>
          <a:p>
            <a:r>
              <a:rPr lang="en-GB" dirty="0">
                <a:solidFill>
                  <a:schemeClr val="tx1"/>
                </a:solidFill>
              </a:rPr>
              <a:t>Remember: pronouns are useful cohesive devices as they prevent us from repeating someone’s name. The ellipsis … is also a cohesive device.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/>
          </a:bodyPr>
          <a:lstStyle/>
          <a:p>
            <a:r>
              <a:rPr lang="en-GB" sz="2000" dirty="0"/>
              <a:t>Cohesive devices are useful conjunctions, transitional phrases, synonyms and pronouns that express ideas in a cohesive manner.</a:t>
            </a:r>
          </a:p>
          <a:p>
            <a:r>
              <a:rPr lang="en-GB" sz="2000" dirty="0"/>
              <a:t>They are used to join sentences together to make ideas more understandable to the reader.</a:t>
            </a:r>
          </a:p>
          <a:p>
            <a:r>
              <a:rPr lang="en-GB" sz="2000" dirty="0"/>
              <a:t>Cohesive devices or cohesion use linking words or phrases for a vast range of reasons: </a:t>
            </a:r>
          </a:p>
          <a:p>
            <a:r>
              <a:rPr lang="en-GB" sz="2000" dirty="0">
                <a:solidFill>
                  <a:srgbClr val="FF0000"/>
                </a:solidFill>
              </a:rPr>
              <a:t>To list </a:t>
            </a:r>
            <a:r>
              <a:rPr lang="en-GB" sz="2000" dirty="0"/>
              <a:t>(first, second, next, to begin), </a:t>
            </a:r>
            <a:r>
              <a:rPr lang="en-GB" sz="2000" dirty="0">
                <a:solidFill>
                  <a:srgbClr val="FF0000"/>
                </a:solidFill>
              </a:rPr>
              <a:t>for reinforcement</a:t>
            </a:r>
            <a:r>
              <a:rPr lang="en-GB" sz="2000" dirty="0"/>
              <a:t> (also, furthermore, in addition), </a:t>
            </a:r>
            <a:r>
              <a:rPr lang="en-GB" sz="2000" dirty="0">
                <a:solidFill>
                  <a:srgbClr val="FF0000"/>
                </a:solidFill>
              </a:rPr>
              <a:t>similarity</a:t>
            </a:r>
            <a:r>
              <a:rPr lang="en-GB" sz="2000" dirty="0"/>
              <a:t> (equally, likewise), </a:t>
            </a:r>
            <a:r>
              <a:rPr lang="en-GB" sz="2000" dirty="0">
                <a:solidFill>
                  <a:srgbClr val="FF0000"/>
                </a:solidFill>
              </a:rPr>
              <a:t>transition to a new point</a:t>
            </a:r>
            <a:r>
              <a:rPr lang="en-GB" sz="2000" dirty="0"/>
              <a:t> (as for…, now, turning to), </a:t>
            </a:r>
            <a:r>
              <a:rPr lang="en-GB" sz="2000" dirty="0">
                <a:solidFill>
                  <a:srgbClr val="FF0000"/>
                </a:solidFill>
              </a:rPr>
              <a:t>summary </a:t>
            </a:r>
            <a:r>
              <a:rPr lang="en-GB" sz="2000" dirty="0"/>
              <a:t>(in conclusion, therefore), </a:t>
            </a:r>
            <a:r>
              <a:rPr lang="en-GB" sz="2000" dirty="0">
                <a:solidFill>
                  <a:srgbClr val="FF0000"/>
                </a:solidFill>
              </a:rPr>
              <a:t>to give an example </a:t>
            </a:r>
            <a:r>
              <a:rPr lang="en-GB" sz="2000" dirty="0"/>
              <a:t>(for instance, in this case), and so on…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79779" y="4669352"/>
            <a:ext cx="2673844" cy="2122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95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 Prefixes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Prefixes have meanings-</a:t>
            </a:r>
          </a:p>
          <a:p>
            <a:r>
              <a:rPr lang="en-GB" dirty="0">
                <a:solidFill>
                  <a:schemeClr val="tx1"/>
                </a:solidFill>
              </a:rPr>
              <a:t>un-/dis-: opposite of</a:t>
            </a:r>
          </a:p>
          <a:p>
            <a:r>
              <a:rPr lang="en-GB" dirty="0">
                <a:solidFill>
                  <a:schemeClr val="tx1"/>
                </a:solidFill>
              </a:rPr>
              <a:t>re-: again</a:t>
            </a:r>
          </a:p>
          <a:p>
            <a:r>
              <a:rPr lang="en-GB" dirty="0">
                <a:solidFill>
                  <a:schemeClr val="tx1"/>
                </a:solidFill>
              </a:rPr>
              <a:t>in-/</a:t>
            </a:r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-/</a:t>
            </a:r>
            <a:r>
              <a:rPr lang="en-GB" dirty="0" err="1">
                <a:solidFill>
                  <a:schemeClr val="tx1"/>
                </a:solidFill>
              </a:rPr>
              <a:t>ir</a:t>
            </a:r>
            <a:r>
              <a:rPr lang="en-GB" dirty="0">
                <a:solidFill>
                  <a:schemeClr val="tx1"/>
                </a:solidFill>
              </a:rPr>
              <a:t>-/</a:t>
            </a:r>
            <a:r>
              <a:rPr lang="en-GB" dirty="0" err="1">
                <a:solidFill>
                  <a:schemeClr val="tx1"/>
                </a:solidFill>
              </a:rPr>
              <a:t>il</a:t>
            </a:r>
            <a:r>
              <a:rPr lang="en-GB" dirty="0">
                <a:solidFill>
                  <a:schemeClr val="tx1"/>
                </a:solidFill>
              </a:rPr>
              <a:t>-/non: not</a:t>
            </a:r>
          </a:p>
          <a:p>
            <a:r>
              <a:rPr lang="en-GB" dirty="0" err="1">
                <a:solidFill>
                  <a:schemeClr val="tx1"/>
                </a:solidFill>
              </a:rPr>
              <a:t>en</a:t>
            </a:r>
            <a:r>
              <a:rPr lang="en-GB" dirty="0">
                <a:solidFill>
                  <a:schemeClr val="tx1"/>
                </a:solidFill>
              </a:rPr>
              <a:t>-: cause to</a:t>
            </a:r>
          </a:p>
          <a:p>
            <a:r>
              <a:rPr lang="en-GB" dirty="0">
                <a:solidFill>
                  <a:schemeClr val="tx1"/>
                </a:solidFill>
              </a:rPr>
              <a:t>under-: too little</a:t>
            </a:r>
          </a:p>
          <a:p>
            <a:r>
              <a:rPr lang="en-GB" dirty="0">
                <a:solidFill>
                  <a:schemeClr val="tx1"/>
                </a:solidFill>
              </a:rPr>
              <a:t>in-/</a:t>
            </a:r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-: (in or into)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171328"/>
          </a:xfrm>
        </p:spPr>
        <p:txBody>
          <a:bodyPr>
            <a:normAutofit/>
          </a:bodyPr>
          <a:lstStyle/>
          <a:p>
            <a:r>
              <a:rPr lang="en-GB" sz="2000" dirty="0"/>
              <a:t>Verb prefixes are simply that… verbs with a prefix at the beginning of them. The prefixes often change the meaning of the verb, for example:</a:t>
            </a:r>
          </a:p>
          <a:p>
            <a:pPr marL="0" indent="0" algn="ctr">
              <a:buNone/>
            </a:pPr>
            <a:r>
              <a:rPr lang="en-GB" sz="2000" dirty="0"/>
              <a:t>patient </a:t>
            </a:r>
            <a:r>
              <a:rPr lang="en-GB" sz="2000" dirty="0">
                <a:sym typeface="Wingdings" panose="05000000000000000000" pitchFamily="2" charset="2"/>
              </a:rPr>
              <a:t>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im</a:t>
            </a:r>
            <a:r>
              <a:rPr lang="en-GB" sz="2000" dirty="0">
                <a:sym typeface="Wingdings" panose="05000000000000000000" pitchFamily="2" charset="2"/>
              </a:rPr>
              <a:t>patient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like 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dis</a:t>
            </a:r>
            <a:r>
              <a:rPr lang="en-GB" sz="2000" dirty="0">
                <a:sym typeface="Wingdings" panose="05000000000000000000" pitchFamily="2" charset="2"/>
              </a:rPr>
              <a:t>like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lock 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un</a:t>
            </a:r>
            <a:r>
              <a:rPr lang="en-GB" sz="2000" dirty="0">
                <a:sym typeface="Wingdings" panose="05000000000000000000" pitchFamily="2" charset="2"/>
              </a:rPr>
              <a:t>lock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appear 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dis</a:t>
            </a:r>
            <a:r>
              <a:rPr lang="en-GB" sz="2000" dirty="0">
                <a:sym typeface="Wingdings" panose="05000000000000000000" pitchFamily="2" charset="2"/>
              </a:rPr>
              <a:t>appear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write  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re</a:t>
            </a:r>
            <a:r>
              <a:rPr lang="en-GB" sz="2000" dirty="0">
                <a:sym typeface="Wingdings" panose="05000000000000000000" pitchFamily="2" charset="2"/>
              </a:rPr>
              <a:t>write</a:t>
            </a:r>
          </a:p>
          <a:p>
            <a:r>
              <a:rPr lang="en-GB" sz="2000" dirty="0">
                <a:sym typeface="Wingdings" panose="05000000000000000000" pitchFamily="2" charset="2"/>
              </a:rPr>
              <a:t>Remember that we are looking for prefixes for verbs (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doing words</a:t>
            </a:r>
            <a:r>
              <a:rPr lang="en-GB" sz="2000" dirty="0">
                <a:sym typeface="Wingdings" panose="05000000000000000000" pitchFamily="2" charset="2"/>
              </a:rPr>
              <a:t>)</a:t>
            </a:r>
            <a:r>
              <a:rPr lang="en-GB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GB" sz="2000" dirty="0">
                <a:sym typeface="Wingdings" panose="05000000000000000000" pitchFamily="2" charset="2"/>
              </a:rPr>
              <a:t>rather than just any word e.g. legal  illegal (these are adjectives)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55142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Parenthesis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41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Zoe couldn’t find her friends </a:t>
            </a:r>
            <a:r>
              <a:rPr lang="en-GB" b="1" dirty="0">
                <a:solidFill>
                  <a:schemeClr val="tx1"/>
                </a:solidFill>
              </a:rPr>
              <a:t>(they were in the bathroom)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b="1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Charlie </a:t>
            </a:r>
            <a:r>
              <a:rPr lang="en-GB" b="1" dirty="0">
                <a:solidFill>
                  <a:schemeClr val="tx1"/>
                </a:solidFill>
              </a:rPr>
              <a:t>(a schoolboy) </a:t>
            </a:r>
            <a:r>
              <a:rPr lang="en-GB" dirty="0">
                <a:solidFill>
                  <a:schemeClr val="tx1"/>
                </a:solidFill>
              </a:rPr>
              <a:t>often decided to cycle to school.</a:t>
            </a:r>
          </a:p>
          <a:p>
            <a:r>
              <a:rPr lang="en-GB" dirty="0">
                <a:solidFill>
                  <a:schemeClr val="tx1"/>
                </a:solidFill>
              </a:rPr>
              <a:t>Abigail enjoyed running for her school </a:t>
            </a:r>
            <a:r>
              <a:rPr lang="en-GB" b="1" dirty="0">
                <a:solidFill>
                  <a:schemeClr val="tx1"/>
                </a:solidFill>
              </a:rPr>
              <a:t>(she won a lot of medals)</a:t>
            </a:r>
            <a:r>
              <a:rPr lang="en-GB" dirty="0">
                <a:solidFill>
                  <a:schemeClr val="tx1"/>
                </a:solidFill>
              </a:rPr>
              <a:t>.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/>
          </a:bodyPr>
          <a:lstStyle/>
          <a:p>
            <a:r>
              <a:rPr lang="en-GB" sz="2000" dirty="0"/>
              <a:t>Parenthesis is just a big word for something else that you’ve been doing all along: </a:t>
            </a:r>
            <a:r>
              <a:rPr lang="en-GB" sz="2000" b="1" dirty="0">
                <a:solidFill>
                  <a:srgbClr val="FF0000"/>
                </a:solidFill>
              </a:rPr>
              <a:t>brackets</a:t>
            </a:r>
            <a:r>
              <a:rPr lang="en-GB" sz="2000" dirty="0"/>
              <a:t>!</a:t>
            </a:r>
          </a:p>
          <a:p>
            <a:r>
              <a:rPr lang="en-GB" sz="2000" dirty="0"/>
              <a:t>Brackets or parenthesis are used to separate extra information. Sometimes you can use commas to do this as well- as you would when you place a </a:t>
            </a:r>
            <a:r>
              <a:rPr lang="en-GB" sz="2000" b="1" dirty="0">
                <a:solidFill>
                  <a:srgbClr val="FF0000"/>
                </a:solidFill>
              </a:rPr>
              <a:t>subordinate</a:t>
            </a:r>
            <a:r>
              <a:rPr lang="en-GB" sz="2000" dirty="0"/>
              <a:t> clauses in a sentence.</a:t>
            </a:r>
          </a:p>
          <a:p>
            <a:r>
              <a:rPr lang="en-GB" sz="2000" dirty="0"/>
              <a:t>Remember that when you remove the brackets and the information between them, the rest of the sentence still makes sense. </a:t>
            </a:r>
          </a:p>
          <a:p>
            <a:r>
              <a:rPr lang="en-GB" sz="2000" dirty="0"/>
              <a:t>The information in the brackets doesn’t have to be a complete sentence. E.g. The farmer </a:t>
            </a:r>
            <a:r>
              <a:rPr lang="en-GB" sz="2000" b="1" dirty="0">
                <a:solidFill>
                  <a:srgbClr val="FF0000"/>
                </a:solidFill>
              </a:rPr>
              <a:t>(who lived in Devon) </a:t>
            </a:r>
            <a:r>
              <a:rPr lang="en-GB" sz="2000" dirty="0"/>
              <a:t>frantically searched his fields for his sheep.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379779" y="4669352"/>
            <a:ext cx="2673844" cy="2122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04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Relative Clauses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I normally eat the sandwich </a:t>
            </a:r>
            <a:r>
              <a:rPr lang="en-GB" b="1" dirty="0">
                <a:solidFill>
                  <a:schemeClr val="tx1"/>
                </a:solidFill>
              </a:rPr>
              <a:t>which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has the most filling in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r>
              <a:rPr lang="en-GB" dirty="0">
                <a:solidFill>
                  <a:schemeClr val="tx1"/>
                </a:solidFill>
              </a:rPr>
              <a:t>Beatrice was an annoying cat </a:t>
            </a:r>
            <a:r>
              <a:rPr lang="en-GB" b="1" dirty="0">
                <a:solidFill>
                  <a:schemeClr val="tx1"/>
                </a:solidFill>
              </a:rPr>
              <a:t>that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scratched at the furniture all of the time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r>
              <a:rPr lang="en-GB" dirty="0">
                <a:solidFill>
                  <a:schemeClr val="tx1"/>
                </a:solidFill>
              </a:rPr>
              <a:t>We became good friends with Arnold </a:t>
            </a:r>
            <a:r>
              <a:rPr lang="en-GB" b="1" dirty="0">
                <a:solidFill>
                  <a:schemeClr val="tx1"/>
                </a:solidFill>
              </a:rPr>
              <a:t>whose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lottery numbers had recently come up</a:t>
            </a:r>
            <a:r>
              <a:rPr lang="en-GB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157870"/>
          </a:xfrm>
        </p:spPr>
        <p:txBody>
          <a:bodyPr>
            <a:normAutofit/>
          </a:bodyPr>
          <a:lstStyle/>
          <a:p>
            <a:r>
              <a:rPr lang="en-GB" sz="2000" dirty="0"/>
              <a:t>A relative clause is a type of </a:t>
            </a:r>
            <a:r>
              <a:rPr lang="en-GB" sz="2000" b="1" dirty="0">
                <a:solidFill>
                  <a:srgbClr val="FF0000"/>
                </a:solidFill>
              </a:rPr>
              <a:t>subordinate clause</a:t>
            </a:r>
            <a:r>
              <a:rPr lang="en-GB" sz="2000" dirty="0"/>
              <a:t>. It gives extra information to the main clause.</a:t>
            </a:r>
          </a:p>
          <a:p>
            <a:r>
              <a:rPr lang="en-GB" sz="2000" dirty="0"/>
              <a:t>Remember that the main clause is a strong, independent clause that makes sense on its own. </a:t>
            </a:r>
          </a:p>
          <a:p>
            <a:r>
              <a:rPr lang="en-GB" sz="2000" dirty="0"/>
              <a:t>The relative clause doesn’t have to make sense on its own (it is a </a:t>
            </a:r>
            <a:r>
              <a:rPr lang="en-GB" sz="2000" b="1" dirty="0">
                <a:solidFill>
                  <a:srgbClr val="FF0000"/>
                </a:solidFill>
              </a:rPr>
              <a:t>dependent</a:t>
            </a:r>
            <a:r>
              <a:rPr lang="en-GB" sz="2000" dirty="0"/>
              <a:t> clause.)</a:t>
            </a:r>
          </a:p>
          <a:p>
            <a:r>
              <a:rPr lang="en-GB" sz="2000" dirty="0"/>
              <a:t>Relative clauses have their own </a:t>
            </a:r>
            <a:r>
              <a:rPr lang="en-GB" sz="2000" b="1" dirty="0"/>
              <a:t>relative pronouns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  <a:r>
              <a:rPr lang="en-GB" sz="2000" dirty="0"/>
              <a:t>as well: </a:t>
            </a:r>
            <a:r>
              <a:rPr lang="en-GB" sz="2000" b="1" u="sng" dirty="0"/>
              <a:t>who, which, whose, that</a:t>
            </a:r>
          </a:p>
          <a:p>
            <a:endParaRPr lang="en-GB" sz="2000" b="1" u="sng" dirty="0"/>
          </a:p>
          <a:p>
            <a:pPr marL="0" indent="0" algn="ctr">
              <a:buNone/>
            </a:pPr>
            <a:r>
              <a:rPr lang="en-GB" sz="2000" dirty="0"/>
              <a:t>Bob was a truck driver </a:t>
            </a:r>
            <a:r>
              <a:rPr lang="en-GB" sz="2000" b="1" u="sng" dirty="0"/>
              <a:t>who</a:t>
            </a:r>
            <a:r>
              <a:rPr lang="en-GB" sz="2000" dirty="0"/>
              <a:t> </a:t>
            </a:r>
            <a:r>
              <a:rPr lang="en-GB" sz="2000" b="1" u="sng" dirty="0">
                <a:solidFill>
                  <a:srgbClr val="FF0000"/>
                </a:solidFill>
              </a:rPr>
              <a:t>travelled many miles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/>
              <a:t>Main clause + relative pronoun + relative clause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207219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52 &amp; 53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Suffixes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357144"/>
            <a:ext cx="5435883" cy="4157870"/>
          </a:xfrm>
        </p:spPr>
        <p:txBody>
          <a:bodyPr>
            <a:normAutofit/>
          </a:bodyPr>
          <a:lstStyle/>
          <a:p>
            <a:r>
              <a:rPr lang="en-GB" sz="2000" dirty="0"/>
              <a:t>Suffixes are a letter or group of letters that go at the </a:t>
            </a:r>
            <a:r>
              <a:rPr lang="en-GB" sz="2000" b="1" u="sng" dirty="0"/>
              <a:t>end</a:t>
            </a:r>
            <a:r>
              <a:rPr lang="en-GB" sz="2000" dirty="0"/>
              <a:t> of a word. </a:t>
            </a:r>
          </a:p>
          <a:p>
            <a:r>
              <a:rPr lang="en-GB" sz="2000" dirty="0"/>
              <a:t>Like prefixes, they always attach to a root word.</a:t>
            </a:r>
          </a:p>
          <a:p>
            <a:r>
              <a:rPr lang="en-GB" sz="2000" dirty="0"/>
              <a:t>Suffixes form </a:t>
            </a:r>
            <a:r>
              <a:rPr lang="en-GB" sz="2000" b="1" dirty="0">
                <a:solidFill>
                  <a:srgbClr val="FF0000"/>
                </a:solidFill>
              </a:rPr>
              <a:t>nouns</a:t>
            </a:r>
            <a:r>
              <a:rPr lang="en-GB" sz="2000" dirty="0"/>
              <a:t>- </a:t>
            </a:r>
            <a:r>
              <a:rPr lang="en-GB" sz="2000" dirty="0" err="1"/>
              <a:t>ment</a:t>
            </a:r>
            <a:r>
              <a:rPr lang="en-GB" sz="2000" dirty="0"/>
              <a:t>, ness, </a:t>
            </a:r>
            <a:r>
              <a:rPr lang="en-GB" sz="2000" dirty="0" err="1"/>
              <a:t>er</a:t>
            </a:r>
            <a:r>
              <a:rPr lang="en-GB" sz="2000" dirty="0"/>
              <a:t>, </a:t>
            </a:r>
            <a:r>
              <a:rPr lang="en-GB" sz="2000" dirty="0" err="1"/>
              <a:t>ity</a:t>
            </a:r>
            <a:endParaRPr lang="en-GB" sz="2000" dirty="0"/>
          </a:p>
          <a:p>
            <a:r>
              <a:rPr lang="en-GB" sz="2000" dirty="0"/>
              <a:t>Suffixes form </a:t>
            </a:r>
            <a:r>
              <a:rPr lang="en-GB" sz="2000" b="1" dirty="0">
                <a:solidFill>
                  <a:srgbClr val="FF0000"/>
                </a:solidFill>
              </a:rPr>
              <a:t>adjectives</a:t>
            </a:r>
            <a:r>
              <a:rPr lang="en-GB" sz="2000" dirty="0"/>
              <a:t>- less, </a:t>
            </a:r>
            <a:r>
              <a:rPr lang="en-GB" sz="2000" dirty="0" err="1"/>
              <a:t>ful</a:t>
            </a:r>
            <a:r>
              <a:rPr lang="en-GB" sz="2000" dirty="0"/>
              <a:t>, able, </a:t>
            </a:r>
            <a:r>
              <a:rPr lang="en-GB" sz="2000" dirty="0" err="1"/>
              <a:t>ible</a:t>
            </a:r>
            <a:endParaRPr lang="en-GB" sz="2000" dirty="0"/>
          </a:p>
          <a:p>
            <a:r>
              <a:rPr lang="en-GB" sz="2000" dirty="0"/>
              <a:t>Suffixes form </a:t>
            </a:r>
            <a:r>
              <a:rPr lang="en-GB" sz="2000" b="1" dirty="0">
                <a:solidFill>
                  <a:srgbClr val="FF0000"/>
                </a:solidFill>
              </a:rPr>
              <a:t>adverbs</a:t>
            </a:r>
            <a:r>
              <a:rPr lang="en-GB" sz="2000" dirty="0"/>
              <a:t> and </a:t>
            </a:r>
            <a:r>
              <a:rPr lang="en-GB" sz="2000" b="1" dirty="0">
                <a:solidFill>
                  <a:srgbClr val="FF0000"/>
                </a:solidFill>
              </a:rPr>
              <a:t>verbs</a:t>
            </a:r>
            <a:r>
              <a:rPr lang="en-GB" sz="2000" dirty="0"/>
              <a:t>- </a:t>
            </a:r>
            <a:r>
              <a:rPr lang="en-GB" sz="2000" dirty="0" err="1"/>
              <a:t>ly</a:t>
            </a:r>
            <a:r>
              <a:rPr lang="en-GB" sz="2000" dirty="0"/>
              <a:t>, </a:t>
            </a:r>
            <a:r>
              <a:rPr lang="en-GB" sz="2000" dirty="0" err="1"/>
              <a:t>ise</a:t>
            </a:r>
            <a:r>
              <a:rPr lang="en-GB" sz="2000" dirty="0"/>
              <a:t>, </a:t>
            </a:r>
            <a:r>
              <a:rPr lang="en-GB" sz="2000" dirty="0" err="1"/>
              <a:t>ify</a:t>
            </a:r>
            <a:r>
              <a:rPr lang="en-GB" sz="2000" dirty="0"/>
              <a:t>, </a:t>
            </a:r>
            <a:r>
              <a:rPr lang="en-GB" sz="2000" dirty="0" err="1"/>
              <a:t>ily</a:t>
            </a:r>
            <a:endParaRPr lang="en-GB" sz="2000" dirty="0"/>
          </a:p>
          <a:p>
            <a:r>
              <a:rPr lang="en-GB" sz="2000" dirty="0"/>
              <a:t>Suffixes change the </a:t>
            </a:r>
            <a:r>
              <a:rPr lang="en-GB" sz="2000" b="1" dirty="0">
                <a:solidFill>
                  <a:srgbClr val="FF0000"/>
                </a:solidFill>
              </a:rPr>
              <a:t>tense</a:t>
            </a:r>
            <a:r>
              <a:rPr lang="en-GB" sz="2000" dirty="0"/>
              <a:t> of a verb- </a:t>
            </a:r>
            <a:r>
              <a:rPr lang="en-GB" sz="2000" dirty="0" err="1"/>
              <a:t>ed</a:t>
            </a:r>
            <a:r>
              <a:rPr lang="en-GB" sz="2000" dirty="0"/>
              <a:t>, </a:t>
            </a:r>
            <a:r>
              <a:rPr lang="en-GB" sz="2000" dirty="0" err="1"/>
              <a:t>ing</a:t>
            </a:r>
            <a:endParaRPr lang="en-GB" sz="2000" dirty="0"/>
          </a:p>
          <a:p>
            <a:r>
              <a:rPr lang="en-GB" sz="2000" dirty="0"/>
              <a:t>Often, if the root word ends in ‘e’ or ‘y’ you drop this off. If a root word ends in a consonant, you need to double it.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6" name="Picture 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57786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 (modification)</a:t>
            </a:r>
          </a:p>
          <a:p>
            <a:r>
              <a:rPr lang="en-GB" dirty="0">
                <a:solidFill>
                  <a:schemeClr val="tx1"/>
                </a:solidFill>
              </a:rPr>
              <a:t>happ</a:t>
            </a:r>
            <a:r>
              <a:rPr lang="en-GB" b="1" dirty="0">
                <a:solidFill>
                  <a:srgbClr val="FF0000"/>
                </a:solidFill>
              </a:rPr>
              <a:t>y</a:t>
            </a:r>
            <a:r>
              <a:rPr lang="en-GB" dirty="0">
                <a:solidFill>
                  <a:schemeClr val="tx1"/>
                </a:solidFill>
              </a:rPr>
              <a:t> + ness = happ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>
                <a:solidFill>
                  <a:schemeClr val="tx1"/>
                </a:solidFill>
              </a:rPr>
              <a:t>ness</a:t>
            </a:r>
          </a:p>
          <a:p>
            <a:r>
              <a:rPr lang="en-GB" dirty="0">
                <a:solidFill>
                  <a:schemeClr val="tx1"/>
                </a:solidFill>
              </a:rPr>
              <a:t>car</a:t>
            </a:r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>
                <a:solidFill>
                  <a:schemeClr val="tx1"/>
                </a:solidFill>
              </a:rPr>
              <a:t> + </a:t>
            </a:r>
            <a:r>
              <a:rPr lang="en-GB" dirty="0" err="1">
                <a:solidFill>
                  <a:schemeClr val="tx1"/>
                </a:solidFill>
              </a:rPr>
              <a:t>er</a:t>
            </a:r>
            <a:r>
              <a:rPr lang="en-GB" dirty="0">
                <a:solidFill>
                  <a:schemeClr val="tx1"/>
                </a:solidFill>
              </a:rPr>
              <a:t> = carer </a:t>
            </a:r>
          </a:p>
          <a:p>
            <a:r>
              <a:rPr lang="en-GB" dirty="0">
                <a:solidFill>
                  <a:schemeClr val="tx1"/>
                </a:solidFill>
              </a:rPr>
              <a:t>activ</a:t>
            </a:r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>
                <a:solidFill>
                  <a:schemeClr val="tx1"/>
                </a:solidFill>
              </a:rPr>
              <a:t> + </a:t>
            </a:r>
            <a:r>
              <a:rPr lang="en-GB" dirty="0" err="1">
                <a:solidFill>
                  <a:schemeClr val="tx1"/>
                </a:solidFill>
              </a:rPr>
              <a:t>ity</a:t>
            </a:r>
            <a:r>
              <a:rPr lang="en-GB" dirty="0">
                <a:solidFill>
                  <a:schemeClr val="tx1"/>
                </a:solidFill>
              </a:rPr>
              <a:t> = activity</a:t>
            </a:r>
          </a:p>
          <a:p>
            <a:r>
              <a:rPr lang="en-GB" dirty="0">
                <a:solidFill>
                  <a:schemeClr val="tx1"/>
                </a:solidFill>
              </a:rPr>
              <a:t>rely + able = rel</a:t>
            </a:r>
            <a:r>
              <a:rPr lang="en-GB" b="1" dirty="0">
                <a:solidFill>
                  <a:srgbClr val="FF0000"/>
                </a:solidFill>
              </a:rPr>
              <a:t>i</a:t>
            </a:r>
            <a:r>
              <a:rPr lang="en-GB" dirty="0">
                <a:solidFill>
                  <a:schemeClr val="tx1"/>
                </a:solidFill>
              </a:rPr>
              <a:t>able</a:t>
            </a:r>
          </a:p>
          <a:p>
            <a:r>
              <a:rPr lang="en-GB" dirty="0">
                <a:solidFill>
                  <a:schemeClr val="tx1"/>
                </a:solidFill>
              </a:rPr>
              <a:t>revers</a:t>
            </a:r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>
                <a:solidFill>
                  <a:schemeClr val="tx1"/>
                </a:solidFill>
              </a:rPr>
              <a:t> + </a:t>
            </a:r>
            <a:r>
              <a:rPr lang="en-GB" dirty="0" err="1">
                <a:solidFill>
                  <a:schemeClr val="tx1"/>
                </a:solidFill>
              </a:rPr>
              <a:t>ible</a:t>
            </a:r>
            <a:r>
              <a:rPr lang="en-GB" dirty="0">
                <a:solidFill>
                  <a:schemeClr val="tx1"/>
                </a:solidFill>
              </a:rPr>
              <a:t> = reversible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want (present) + </a:t>
            </a:r>
            <a:r>
              <a:rPr lang="en-GB" dirty="0" err="1">
                <a:solidFill>
                  <a:schemeClr val="tx1"/>
                </a:solidFill>
              </a:rPr>
              <a:t>ed</a:t>
            </a:r>
            <a:r>
              <a:rPr lang="en-GB" dirty="0">
                <a:solidFill>
                  <a:schemeClr val="tx1"/>
                </a:solidFill>
              </a:rPr>
              <a:t> = wanted (past)</a:t>
            </a:r>
          </a:p>
          <a:p>
            <a:r>
              <a:rPr lang="en-GB" dirty="0">
                <a:solidFill>
                  <a:schemeClr val="tx1"/>
                </a:solidFill>
              </a:rPr>
              <a:t>run (present) + </a:t>
            </a:r>
            <a:r>
              <a:rPr lang="en-GB" dirty="0" err="1">
                <a:solidFill>
                  <a:schemeClr val="tx1"/>
                </a:solidFill>
              </a:rPr>
              <a:t>ing</a:t>
            </a:r>
            <a:r>
              <a:rPr lang="en-GB" dirty="0">
                <a:solidFill>
                  <a:schemeClr val="tx1"/>
                </a:solidFill>
              </a:rPr>
              <a:t> = run</a:t>
            </a:r>
            <a:r>
              <a:rPr lang="en-GB" b="1" dirty="0">
                <a:solidFill>
                  <a:srgbClr val="FF0000"/>
                </a:solidFill>
              </a:rPr>
              <a:t>n</a:t>
            </a:r>
            <a:r>
              <a:rPr lang="en-GB" dirty="0">
                <a:solidFill>
                  <a:schemeClr val="tx1"/>
                </a:solidFill>
              </a:rPr>
              <a:t>ing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: Rounded Corners 16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8" name="Rectangle 7"/>
          <p:cNvSpPr/>
          <p:nvPr/>
        </p:nvSpPr>
        <p:spPr>
          <a:xfrm>
            <a:off x="664184" y="5030657"/>
            <a:ext cx="57198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Amazing range of resources…</a:t>
            </a:r>
          </a:p>
          <a:p>
            <a:r>
              <a:rPr lang="en-GB" sz="1400" dirty="0">
                <a:hlinkClick r:id="rId8"/>
              </a:rPr>
              <a:t>https://en.islcollective.com/resources/search_result?Tags=suffixes</a:t>
            </a:r>
            <a:r>
              <a:rPr lang="en-GB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772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Noun Phrases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10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10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You can add adjectives, prepositions or other nouns to expand a noun phrase.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Hannah ran away from the </a:t>
            </a:r>
            <a:r>
              <a:rPr lang="en-GB" b="1" dirty="0">
                <a:solidFill>
                  <a:srgbClr val="FF0000"/>
                </a:solidFill>
              </a:rPr>
              <a:t>hideous, frightening monster with green eyes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/>
          </a:bodyPr>
          <a:lstStyle/>
          <a:p>
            <a:r>
              <a:rPr lang="en-GB" sz="2000" dirty="0"/>
              <a:t>A noun phrase is a group of words which includes a noun and any words that describe it. It sounds a lot more complicated than it really is. Let’s have a look at some examples:</a:t>
            </a:r>
          </a:p>
          <a:p>
            <a:pPr marL="0" indent="0" algn="ctr">
              <a:buNone/>
            </a:pPr>
            <a:r>
              <a:rPr lang="en-GB" sz="2000" dirty="0"/>
              <a:t>Hannah ran away from the </a:t>
            </a:r>
            <a:r>
              <a:rPr lang="en-GB" sz="2000" b="1" dirty="0">
                <a:solidFill>
                  <a:srgbClr val="FF0000"/>
                </a:solidFill>
              </a:rPr>
              <a:t>hideous, frightening monster</a:t>
            </a:r>
            <a:r>
              <a:rPr lang="en-GB" sz="2000" dirty="0"/>
              <a:t>.</a:t>
            </a:r>
          </a:p>
          <a:p>
            <a:r>
              <a:rPr lang="en-GB" sz="2000" dirty="0"/>
              <a:t>The noun phrase contains the </a:t>
            </a:r>
            <a:r>
              <a:rPr lang="en-GB" sz="2000" b="1" dirty="0"/>
              <a:t>monster</a:t>
            </a:r>
            <a:r>
              <a:rPr lang="en-GB" sz="2000" dirty="0"/>
              <a:t> and the words that describe it: </a:t>
            </a:r>
            <a:r>
              <a:rPr lang="en-GB" sz="2000" b="1" dirty="0"/>
              <a:t>hideous</a:t>
            </a:r>
            <a:r>
              <a:rPr lang="en-GB" sz="2000" dirty="0"/>
              <a:t> and </a:t>
            </a:r>
            <a:r>
              <a:rPr lang="en-GB" sz="2000" b="1" dirty="0"/>
              <a:t>frightening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/>
              <a:t>Roaring loudly, the lion frightened the </a:t>
            </a:r>
            <a:r>
              <a:rPr lang="en-GB" sz="2000" b="1" dirty="0">
                <a:solidFill>
                  <a:srgbClr val="FF0000"/>
                </a:solidFill>
              </a:rPr>
              <a:t>small, scared children</a:t>
            </a:r>
            <a:r>
              <a:rPr lang="en-GB" sz="2000" dirty="0"/>
              <a:t>.</a:t>
            </a:r>
          </a:p>
          <a:p>
            <a:r>
              <a:rPr lang="en-GB" sz="2000" dirty="0"/>
              <a:t>The noun phrase contains the children and the words that describe it: </a:t>
            </a:r>
            <a:r>
              <a:rPr lang="en-GB" sz="2000" b="1" dirty="0"/>
              <a:t>small</a:t>
            </a:r>
            <a:r>
              <a:rPr lang="en-GB" sz="2000" dirty="0"/>
              <a:t> and </a:t>
            </a:r>
            <a:r>
              <a:rPr lang="en-GB" sz="2000" b="1" dirty="0"/>
              <a:t>scared</a:t>
            </a:r>
            <a:r>
              <a:rPr lang="en-GB" sz="2000" dirty="0"/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90058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Subjunctive 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27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It is important that we </a:t>
            </a:r>
            <a:r>
              <a:rPr lang="en-GB" dirty="0">
                <a:solidFill>
                  <a:srgbClr val="FF0000"/>
                </a:solidFill>
              </a:rPr>
              <a:t>are</a:t>
            </a:r>
            <a:r>
              <a:rPr lang="en-GB" dirty="0">
                <a:solidFill>
                  <a:schemeClr val="tx1"/>
                </a:solidFill>
              </a:rPr>
              <a:t> quiet. 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 It is essential that we </a:t>
            </a:r>
            <a:r>
              <a:rPr lang="en-GB" dirty="0">
                <a:solidFill>
                  <a:srgbClr val="FF0000"/>
                </a:solidFill>
                <a:sym typeface="Wingdings" panose="05000000000000000000" pitchFamily="2" charset="2"/>
              </a:rPr>
              <a:t>be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 quiet.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Video: Listen to the songs in the video: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If I </a:t>
            </a:r>
            <a:r>
              <a:rPr lang="en-GB" b="1" dirty="0">
                <a:solidFill>
                  <a:schemeClr val="tx1"/>
                </a:solidFill>
                <a:sym typeface="Wingdings" panose="05000000000000000000" pitchFamily="2" charset="2"/>
              </a:rPr>
              <a:t>was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…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If I </a:t>
            </a:r>
            <a:r>
              <a:rPr lang="en-GB" b="1" dirty="0">
                <a:solidFill>
                  <a:schemeClr val="tx1"/>
                </a:solidFill>
                <a:sym typeface="Wingdings" panose="05000000000000000000" pitchFamily="2" charset="2"/>
              </a:rPr>
              <a:t>were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…</a:t>
            </a:r>
          </a:p>
          <a:p>
            <a:r>
              <a:rPr lang="en-GB" dirty="0">
                <a:solidFill>
                  <a:schemeClr val="tx1"/>
                </a:solidFill>
              </a:rPr>
              <a:t>Which are subjunctive and which are not?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434869"/>
            <a:ext cx="5435882" cy="4019370"/>
          </a:xfrm>
        </p:spPr>
        <p:txBody>
          <a:bodyPr>
            <a:normAutofit/>
          </a:bodyPr>
          <a:lstStyle/>
          <a:p>
            <a:r>
              <a:rPr lang="en-GB" sz="2000" dirty="0"/>
              <a:t>Subjunctive form might be used in a </a:t>
            </a:r>
            <a:r>
              <a:rPr lang="en-GB" sz="2000" b="1" dirty="0">
                <a:solidFill>
                  <a:srgbClr val="FF0000"/>
                </a:solidFill>
              </a:rPr>
              <a:t>formal text</a:t>
            </a:r>
            <a:r>
              <a:rPr lang="en-GB" sz="2000" dirty="0"/>
              <a:t>. When a sentence is talking about something important or urgent, it would use the subjunctive form.</a:t>
            </a:r>
          </a:p>
          <a:p>
            <a:pPr marL="0" indent="0" algn="ctr">
              <a:buNone/>
            </a:pPr>
            <a:r>
              <a:rPr lang="en-GB" sz="2000" dirty="0"/>
              <a:t>She must make sure she </a:t>
            </a:r>
            <a:r>
              <a:rPr lang="en-GB" sz="2000" dirty="0">
                <a:solidFill>
                  <a:srgbClr val="FF0000"/>
                </a:solidFill>
              </a:rPr>
              <a:t>buys </a:t>
            </a:r>
            <a:r>
              <a:rPr lang="en-GB" sz="2000" dirty="0"/>
              <a:t>a cat. </a:t>
            </a:r>
            <a:r>
              <a:rPr lang="en-GB" sz="2000" dirty="0">
                <a:sym typeface="Wingdings" panose="05000000000000000000" pitchFamily="2" charset="2"/>
              </a:rPr>
              <a:t>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It is essential that she 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buy</a:t>
            </a:r>
            <a:r>
              <a:rPr lang="en-GB" sz="2000" dirty="0">
                <a:sym typeface="Wingdings" panose="05000000000000000000" pitchFamily="2" charset="2"/>
              </a:rPr>
              <a:t> a cat.</a:t>
            </a:r>
          </a:p>
          <a:p>
            <a:r>
              <a:rPr lang="en-GB" sz="2000" dirty="0">
                <a:sym typeface="Wingdings" panose="05000000000000000000" pitchFamily="2" charset="2"/>
              </a:rPr>
              <a:t>The subjunctive form might also be used if you are talking about a situation that isn’t real: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If I 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was</a:t>
            </a:r>
            <a:r>
              <a:rPr lang="en-GB" sz="2000" dirty="0">
                <a:sym typeface="Wingdings" panose="05000000000000000000" pitchFamily="2" charset="2"/>
              </a:rPr>
              <a:t> a good waiter, I’d never drop anything. </a:t>
            </a:r>
          </a:p>
          <a:p>
            <a:pPr marL="0" indent="0" algn="ctr">
              <a:buNone/>
            </a:pPr>
            <a:r>
              <a:rPr lang="en-GB" sz="2000" dirty="0">
                <a:sym typeface="Wingdings" panose="05000000000000000000" pitchFamily="2" charset="2"/>
              </a:rPr>
              <a:t>If I </a:t>
            </a:r>
            <a:r>
              <a:rPr lang="en-GB" sz="2000" dirty="0">
                <a:solidFill>
                  <a:srgbClr val="FF0000"/>
                </a:solidFill>
                <a:sym typeface="Wingdings" panose="05000000000000000000" pitchFamily="2" charset="2"/>
              </a:rPr>
              <a:t>were</a:t>
            </a:r>
            <a:r>
              <a:rPr lang="en-GB" sz="2000" dirty="0">
                <a:sym typeface="Wingdings" panose="05000000000000000000" pitchFamily="2" charset="2"/>
              </a:rPr>
              <a:t> a good waiter, I would never drop anything.</a:t>
            </a:r>
          </a:p>
          <a:p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91831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Formal and Informal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27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4" name="Rectangle: Rounded Corners 13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You’ll know ‘</a:t>
            </a:r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 when you see ‘</a:t>
            </a:r>
            <a:r>
              <a:rPr lang="en-GB" dirty="0" err="1">
                <a:solidFill>
                  <a:schemeClr val="tx1"/>
                </a:solidFill>
              </a:rPr>
              <a:t>im</a:t>
            </a:r>
            <a:r>
              <a:rPr lang="en-GB" dirty="0">
                <a:solidFill>
                  <a:schemeClr val="tx1"/>
                </a:solidFill>
              </a:rPr>
              <a:t>!</a:t>
            </a:r>
          </a:p>
          <a:p>
            <a:r>
              <a:rPr lang="en-GB" dirty="0">
                <a:solidFill>
                  <a:schemeClr val="tx1"/>
                </a:solidFill>
              </a:rPr>
              <a:t>I’m sure you aint got nothing to worry about.</a:t>
            </a:r>
          </a:p>
          <a:p>
            <a:r>
              <a:rPr lang="en-GB" dirty="0">
                <a:solidFill>
                  <a:schemeClr val="tx1"/>
                </a:solidFill>
              </a:rPr>
              <a:t>I’m not bothered, are you?</a:t>
            </a:r>
          </a:p>
          <a:p>
            <a:r>
              <a:rPr lang="en-GB" dirty="0">
                <a:solidFill>
                  <a:schemeClr val="tx1"/>
                </a:solidFill>
              </a:rPr>
              <a:t>I’d rather be watching the races instead of the football.</a:t>
            </a:r>
          </a:p>
          <a:p>
            <a:r>
              <a:rPr lang="en-GB" dirty="0">
                <a:solidFill>
                  <a:schemeClr val="tx1"/>
                </a:solidFill>
              </a:rPr>
              <a:t>She’ll be asking you to tea later on today.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In different text types or genres you may be able to spot the difference between formal and informal language being used by the author.</a:t>
            </a:r>
          </a:p>
          <a:p>
            <a:r>
              <a:rPr lang="en-GB" sz="2000" dirty="0"/>
              <a:t>Formal writing uses more complicated words (as well as the Subjunctive Form which we learnt about in the previous unit)</a:t>
            </a:r>
          </a:p>
          <a:p>
            <a:r>
              <a:rPr lang="en-GB" sz="2000" dirty="0"/>
              <a:t>Informal writing sometimes uses question tags as well as contractions such as ‘didn’t and won’t’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Formal: </a:t>
            </a:r>
            <a:r>
              <a:rPr lang="en-GB" sz="2000" dirty="0"/>
              <a:t>I asked for the salad </a:t>
            </a:r>
            <a:r>
              <a:rPr lang="en-GB" sz="2000" dirty="0">
                <a:sym typeface="Wingdings" panose="05000000000000000000" pitchFamily="2" charset="2"/>
              </a:rPr>
              <a:t> I requested the salad.</a:t>
            </a:r>
          </a:p>
          <a:p>
            <a:pPr marL="0" indent="0">
              <a:buNone/>
            </a:pPr>
            <a:r>
              <a:rPr lang="en-GB" sz="2000" b="1" dirty="0">
                <a:sym typeface="Wingdings" panose="05000000000000000000" pitchFamily="2" charset="2"/>
              </a:rPr>
              <a:t>Informal: </a:t>
            </a:r>
            <a:r>
              <a:rPr lang="en-GB" sz="2000" dirty="0">
                <a:sym typeface="Wingdings" panose="05000000000000000000" pitchFamily="2" charset="2"/>
              </a:rPr>
              <a:t>You’re coming later, aren’t you?</a:t>
            </a:r>
          </a:p>
          <a:p>
            <a:pPr marL="0" indent="0">
              <a:buNone/>
            </a:pPr>
            <a:r>
              <a:rPr lang="en-GB" sz="2000" dirty="0">
                <a:sym typeface="Wingdings" panose="05000000000000000000" pitchFamily="2" charset="2"/>
              </a:rPr>
              <a:t>               </a:t>
            </a:r>
            <a:r>
              <a:rPr lang="en-GB" sz="1800" dirty="0">
                <a:solidFill>
                  <a:srgbClr val="FF0000"/>
                </a:solidFill>
                <a:sym typeface="Wingdings" panose="05000000000000000000" pitchFamily="2" charset="2"/>
              </a:rPr>
              <a:t>Contractions</a:t>
            </a:r>
            <a:r>
              <a:rPr lang="en-GB" sz="1800" dirty="0">
                <a:sym typeface="Wingdings" panose="05000000000000000000" pitchFamily="2" charset="2"/>
              </a:rPr>
              <a:t>                 </a:t>
            </a:r>
            <a:r>
              <a:rPr lang="en-GB" sz="1800" dirty="0">
                <a:solidFill>
                  <a:srgbClr val="FF0000"/>
                </a:solidFill>
                <a:sym typeface="Wingdings" panose="05000000000000000000" pitchFamily="2" charset="2"/>
              </a:rPr>
              <a:t>Question Tags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94945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Passive and Active Voice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9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In Passive, you don’t always need to say who does the action.</a:t>
            </a:r>
          </a:p>
          <a:p>
            <a:r>
              <a:rPr lang="en-GB" b="1" dirty="0">
                <a:solidFill>
                  <a:srgbClr val="FF0000"/>
                </a:solidFill>
              </a:rPr>
              <a:t>The cake mixture was poured. </a:t>
            </a:r>
            <a:r>
              <a:rPr lang="en-GB" dirty="0">
                <a:solidFill>
                  <a:schemeClr val="tx1"/>
                </a:solidFill>
              </a:rPr>
              <a:t>(Here, the object is BEFORE the verb.)</a:t>
            </a:r>
          </a:p>
          <a:p>
            <a:r>
              <a:rPr lang="en-GB" b="1" dirty="0">
                <a:solidFill>
                  <a:srgbClr val="FF0000"/>
                </a:solidFill>
              </a:rPr>
              <a:t>Jim poured the cake mixture. </a:t>
            </a:r>
            <a:r>
              <a:rPr lang="en-GB" dirty="0">
                <a:solidFill>
                  <a:schemeClr val="tx1"/>
                </a:solidFill>
              </a:rPr>
              <a:t>(In Active, you need a subject. The object is AFTER the verb.)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171328"/>
          </a:xfrm>
        </p:spPr>
        <p:txBody>
          <a:bodyPr>
            <a:normAutofit/>
          </a:bodyPr>
          <a:lstStyle/>
          <a:p>
            <a:r>
              <a:rPr lang="en-GB" sz="2000" dirty="0"/>
              <a:t>It is important that you know the difference between the two of these. </a:t>
            </a:r>
          </a:p>
          <a:p>
            <a:r>
              <a:rPr lang="en-GB" sz="2000" b="1" u="sng" dirty="0"/>
              <a:t>Active Voice </a:t>
            </a:r>
            <a:r>
              <a:rPr lang="en-GB" sz="2000" dirty="0"/>
              <a:t>tells you that the subject of the sentence (the WHO) is doing an action to an object. </a:t>
            </a:r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Alexis</a:t>
            </a:r>
            <a:r>
              <a:rPr lang="en-GB" sz="2000" dirty="0"/>
              <a:t> </a:t>
            </a:r>
            <a:r>
              <a:rPr lang="en-GB" sz="2000" b="1" dirty="0"/>
              <a:t>jumped</a:t>
            </a:r>
            <a:r>
              <a:rPr lang="en-GB" sz="2000" dirty="0"/>
              <a:t> over </a:t>
            </a:r>
            <a:r>
              <a:rPr lang="en-GB" sz="2000" u="sng" dirty="0"/>
              <a:t>the hurdle</a:t>
            </a:r>
            <a:r>
              <a:rPr lang="en-GB" sz="2000" dirty="0"/>
              <a:t>.</a:t>
            </a:r>
          </a:p>
          <a:p>
            <a:pPr marL="0" indent="0" algn="ctr">
              <a:buNone/>
            </a:pPr>
            <a:r>
              <a:rPr lang="en-GB" sz="2000" dirty="0"/>
              <a:t>Subject + verb + preposition + object</a:t>
            </a:r>
          </a:p>
          <a:p>
            <a:r>
              <a:rPr lang="en-GB" sz="2000" dirty="0"/>
              <a:t>In this sentence it is clear that Alexis is doing something. The subject is Active.</a:t>
            </a:r>
          </a:p>
          <a:p>
            <a:r>
              <a:rPr lang="en-GB" sz="2000" b="1" u="sng" dirty="0"/>
              <a:t>Passive Voice </a:t>
            </a:r>
            <a:r>
              <a:rPr lang="en-GB" sz="2000" dirty="0"/>
              <a:t>tells you that something (the WHAT) is being done to the subject.</a:t>
            </a:r>
          </a:p>
          <a:p>
            <a:pPr marL="0" indent="0" algn="ctr">
              <a:buNone/>
            </a:pPr>
            <a:r>
              <a:rPr lang="en-GB" sz="2000" u="sng" dirty="0"/>
              <a:t>The hurdle </a:t>
            </a:r>
            <a:r>
              <a:rPr lang="en-GB" sz="2000" dirty="0"/>
              <a:t>was </a:t>
            </a:r>
            <a:r>
              <a:rPr lang="en-GB" sz="2000" b="1" dirty="0"/>
              <a:t>jumped</a:t>
            </a:r>
            <a:r>
              <a:rPr lang="en-GB" sz="2000" dirty="0"/>
              <a:t> over by </a:t>
            </a:r>
            <a:r>
              <a:rPr lang="en-GB" sz="2000" b="1" dirty="0">
                <a:solidFill>
                  <a:srgbClr val="FF0000"/>
                </a:solidFill>
              </a:rPr>
              <a:t>Alexis</a:t>
            </a:r>
            <a:r>
              <a:rPr lang="en-GB" sz="2000" dirty="0"/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66071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Colons and Semi Colons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42 - 45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mouse was playing</a:t>
            </a:r>
            <a:r>
              <a:rPr lang="en-GB" b="1" dirty="0">
                <a:solidFill>
                  <a:srgbClr val="FF0000"/>
                </a:solidFill>
              </a:rPr>
              <a:t>:</a:t>
            </a:r>
            <a:r>
              <a:rPr lang="en-GB" dirty="0">
                <a:solidFill>
                  <a:schemeClr val="tx1"/>
                </a:solidFill>
              </a:rPr>
              <a:t> the cat was asleep. </a:t>
            </a:r>
          </a:p>
          <a:p>
            <a:r>
              <a:rPr lang="en-GB" dirty="0">
                <a:solidFill>
                  <a:schemeClr val="tx1"/>
                </a:solidFill>
              </a:rPr>
              <a:t>Here it seems as though the mouse was playing </a:t>
            </a:r>
            <a:r>
              <a:rPr lang="en-GB" b="1" dirty="0">
                <a:solidFill>
                  <a:schemeClr val="tx1"/>
                </a:solidFill>
              </a:rPr>
              <a:t>because</a:t>
            </a:r>
            <a:r>
              <a:rPr lang="en-GB" dirty="0">
                <a:solidFill>
                  <a:schemeClr val="tx1"/>
                </a:solidFill>
              </a:rPr>
              <a:t> the cat was asleep.</a:t>
            </a:r>
          </a:p>
          <a:p>
            <a:r>
              <a:rPr lang="en-GB" dirty="0">
                <a:solidFill>
                  <a:schemeClr val="tx1"/>
                </a:solidFill>
              </a:rPr>
              <a:t>The mouse was playing</a:t>
            </a:r>
            <a:r>
              <a:rPr lang="en-GB" b="1" dirty="0">
                <a:solidFill>
                  <a:srgbClr val="FF0000"/>
                </a:solidFill>
              </a:rPr>
              <a:t>;</a:t>
            </a:r>
            <a:r>
              <a:rPr lang="en-GB" dirty="0">
                <a:solidFill>
                  <a:schemeClr val="tx1"/>
                </a:solidFill>
              </a:rPr>
              <a:t> the cat was asleep.</a:t>
            </a:r>
          </a:p>
          <a:p>
            <a:r>
              <a:rPr lang="en-GB" dirty="0">
                <a:solidFill>
                  <a:schemeClr val="tx1"/>
                </a:solidFill>
              </a:rPr>
              <a:t>Here we just have two statements of </a:t>
            </a:r>
            <a:r>
              <a:rPr lang="en-GB" b="1" dirty="0">
                <a:solidFill>
                  <a:schemeClr val="tx1"/>
                </a:solidFill>
              </a:rPr>
              <a:t>equal</a:t>
            </a:r>
            <a:r>
              <a:rPr lang="en-GB" dirty="0">
                <a:solidFill>
                  <a:schemeClr val="tx1"/>
                </a:solidFill>
              </a:rPr>
              <a:t> importance.</a:t>
            </a: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778991"/>
              </p:ext>
            </p:extLst>
          </p:nvPr>
        </p:nvGraphicFramePr>
        <p:xfrm>
          <a:off x="628650" y="1357313"/>
          <a:ext cx="543560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2898560349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3818522769"/>
                    </a:ext>
                  </a:extLst>
                </a:gridCol>
              </a:tblGrid>
              <a:tr h="324342">
                <a:tc>
                  <a:txBody>
                    <a:bodyPr/>
                    <a:lstStyle/>
                    <a:p>
                      <a:r>
                        <a:rPr lang="en-GB" sz="1700" dirty="0"/>
                        <a:t>Colons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Semi-Colons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513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700" b="1" dirty="0"/>
                        <a:t>Can introduce a list</a:t>
                      </a:r>
                    </a:p>
                    <a:p>
                      <a:r>
                        <a:rPr lang="en-GB" sz="1700" u="none" dirty="0"/>
                        <a:t>To make a cake, you will need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en-GB" sz="1700" dirty="0"/>
                        <a:t> 2 eggs, etc.</a:t>
                      </a:r>
                    </a:p>
                    <a:p>
                      <a:r>
                        <a:rPr lang="en-GB" sz="1700" dirty="0"/>
                        <a:t>Only use a colon if it follows a main clause.</a:t>
                      </a:r>
                    </a:p>
                    <a:p>
                      <a:r>
                        <a:rPr lang="en-GB" sz="1700" b="1" dirty="0"/>
                        <a:t>Go before bullet points</a:t>
                      </a:r>
                    </a:p>
                    <a:p>
                      <a:r>
                        <a:rPr lang="en-GB" sz="1700" dirty="0"/>
                        <a:t>Today’s meeting agenda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dirty="0"/>
                        <a:t>Volunteers for the fair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700" dirty="0"/>
                        <a:t>Stall holders etc.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700" b="1" dirty="0"/>
                        <a:t>Introduce explanations: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700" dirty="0"/>
                        <a:t>Main Idea + More Detail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700" dirty="0"/>
                        <a:t>I’d like to buy an ice-cream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:</a:t>
                      </a:r>
                      <a:r>
                        <a:rPr lang="en-GB" sz="1700" dirty="0"/>
                        <a:t> probably strawberry flavour.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b="1" dirty="0"/>
                        <a:t>Break up lists (of longer phrases or clauses)</a:t>
                      </a:r>
                    </a:p>
                    <a:p>
                      <a:r>
                        <a:rPr lang="en-GB" sz="1700" dirty="0"/>
                        <a:t>When I go camping we will be building a campfire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;</a:t>
                      </a:r>
                      <a:r>
                        <a:rPr lang="en-GB" sz="1700" dirty="0"/>
                        <a:t> putting up our tents in the dark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;</a:t>
                      </a:r>
                      <a:r>
                        <a:rPr lang="en-GB" sz="1700" dirty="0"/>
                        <a:t> cooking yummy marshmallows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GB" sz="1700" dirty="0"/>
                        <a:t> and fishing by the lake.</a:t>
                      </a:r>
                    </a:p>
                    <a:p>
                      <a:r>
                        <a:rPr lang="en-GB" sz="1700" b="1" dirty="0"/>
                        <a:t>Break up clauses</a:t>
                      </a:r>
                    </a:p>
                    <a:p>
                      <a:r>
                        <a:rPr lang="en-GB" sz="1700" dirty="0"/>
                        <a:t>Sally was ready for bed</a:t>
                      </a:r>
                      <a:r>
                        <a:rPr lang="en-GB" sz="1700" b="1" dirty="0">
                          <a:solidFill>
                            <a:srgbClr val="FF0000"/>
                          </a:solidFill>
                        </a:rPr>
                        <a:t>;</a:t>
                      </a:r>
                      <a:r>
                        <a:rPr lang="en-GB" sz="1700" dirty="0"/>
                        <a:t> Aaron wanted to keep playing. (Both sides are equally important)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935258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336517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Elision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N/A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6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different  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diff’rent</a:t>
            </a:r>
            <a:endParaRPr lang="en-GB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tonight  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t’night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I didn’t bother waiting for him  </a:t>
            </a:r>
          </a:p>
          <a:p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I 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din’t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 bother 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waitin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’ for ‘</a:t>
            </a:r>
            <a:r>
              <a:rPr lang="en-GB" dirty="0" err="1">
                <a:solidFill>
                  <a:schemeClr val="tx1"/>
                </a:solidFill>
                <a:sym typeface="Wingdings" panose="05000000000000000000" pitchFamily="2" charset="2"/>
              </a:rPr>
              <a:t>im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.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357144"/>
            <a:ext cx="5435882" cy="4097095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/>
              <a:t>Elision is the omission of a sound or syllable when speaking.</a:t>
            </a:r>
          </a:p>
          <a:p>
            <a:r>
              <a:rPr lang="en-GB" sz="2200" dirty="0"/>
              <a:t>Elision is the shortening of words. The letters that are often the first to go are the </a:t>
            </a:r>
            <a:r>
              <a:rPr lang="en-GB" sz="2200" b="1" dirty="0">
                <a:solidFill>
                  <a:srgbClr val="FF0000"/>
                </a:solidFill>
              </a:rPr>
              <a:t>vowels</a:t>
            </a:r>
            <a:r>
              <a:rPr lang="en-GB" sz="2200" dirty="0"/>
              <a:t>. Have a look at the examples below to see what has happened to these.</a:t>
            </a:r>
          </a:p>
          <a:p>
            <a:endParaRPr lang="en-GB" sz="2200" dirty="0"/>
          </a:p>
          <a:p>
            <a:pPr marL="0" indent="0" algn="ctr">
              <a:buNone/>
            </a:pPr>
            <a:r>
              <a:rPr lang="en-GB" sz="2200" dirty="0"/>
              <a:t>lovely </a:t>
            </a:r>
            <a:r>
              <a:rPr lang="en-GB" sz="2200" dirty="0">
                <a:sym typeface="Wingdings" panose="05000000000000000000" pitchFamily="2" charset="2"/>
              </a:rPr>
              <a:t> </a:t>
            </a:r>
            <a:r>
              <a:rPr lang="en-GB" sz="2200" dirty="0" err="1">
                <a:sym typeface="Wingdings" panose="05000000000000000000" pitchFamily="2" charset="2"/>
              </a:rPr>
              <a:t>lov’ly</a:t>
            </a:r>
            <a:endParaRPr lang="en-GB" sz="2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GB" sz="2200" dirty="0">
                <a:sym typeface="Wingdings" panose="05000000000000000000" pitchFamily="2" charset="2"/>
              </a:rPr>
              <a:t>kind of  </a:t>
            </a:r>
            <a:r>
              <a:rPr lang="en-GB" sz="2200" dirty="0" err="1">
                <a:sym typeface="Wingdings" panose="05000000000000000000" pitchFamily="2" charset="2"/>
              </a:rPr>
              <a:t>kinda</a:t>
            </a:r>
            <a:endParaRPr lang="en-GB" sz="2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GB" sz="2200" dirty="0">
                <a:sym typeface="Wingdings" panose="05000000000000000000" pitchFamily="2" charset="2"/>
              </a:rPr>
              <a:t>sort of  </a:t>
            </a:r>
            <a:r>
              <a:rPr lang="en-GB" sz="2200" dirty="0" err="1">
                <a:sym typeface="Wingdings" panose="05000000000000000000" pitchFamily="2" charset="2"/>
              </a:rPr>
              <a:t>sorta</a:t>
            </a:r>
            <a:endParaRPr lang="en-GB" sz="2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GB" sz="2200" dirty="0">
                <a:sym typeface="Wingdings" panose="05000000000000000000" pitchFamily="2" charset="2"/>
              </a:rPr>
              <a:t>interest  </a:t>
            </a:r>
            <a:r>
              <a:rPr lang="en-GB" sz="2200" dirty="0" err="1">
                <a:sym typeface="Wingdings" panose="05000000000000000000" pitchFamily="2" charset="2"/>
              </a:rPr>
              <a:t>int’rest</a:t>
            </a:r>
            <a:endParaRPr lang="en-GB" sz="2200" dirty="0"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GB" sz="2200" dirty="0">
                <a:sym typeface="Wingdings" panose="05000000000000000000" pitchFamily="2" charset="2"/>
              </a:rPr>
              <a:t>library  </a:t>
            </a:r>
            <a:r>
              <a:rPr lang="en-GB" sz="2200" dirty="0" err="1">
                <a:sym typeface="Wingdings" panose="05000000000000000000" pitchFamily="2" charset="2"/>
              </a:rPr>
              <a:t>lib’ry</a:t>
            </a:r>
            <a:endParaRPr lang="en-GB" sz="2200" dirty="0">
              <a:sym typeface="Wingdings" panose="05000000000000000000" pitchFamily="2" charset="2"/>
            </a:endParaRPr>
          </a:p>
          <a:p>
            <a:endParaRPr lang="en-GB" sz="2000" dirty="0"/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379779" y="4669352"/>
            <a:ext cx="2673844" cy="212209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59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Hyphens (&amp; Dashes)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41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5" name="Rectangle: Rounded Corners 14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00B050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Mary </a:t>
            </a:r>
            <a:r>
              <a:rPr lang="en-GB" b="1" dirty="0">
                <a:solidFill>
                  <a:srgbClr val="FF0000"/>
                </a:solidFill>
              </a:rPr>
              <a:t>– </a:t>
            </a:r>
            <a:r>
              <a:rPr lang="en-GB" dirty="0">
                <a:solidFill>
                  <a:schemeClr val="tx1"/>
                </a:solidFill>
              </a:rPr>
              <a:t>an acrobat by night</a:t>
            </a:r>
            <a:r>
              <a:rPr lang="en-GB" b="1" dirty="0">
                <a:solidFill>
                  <a:srgbClr val="FF0000"/>
                </a:solidFill>
              </a:rPr>
              <a:t> – </a:t>
            </a:r>
            <a:r>
              <a:rPr lang="en-GB" dirty="0">
                <a:solidFill>
                  <a:schemeClr val="tx1"/>
                </a:solidFill>
              </a:rPr>
              <a:t>set off to the supermarket for some fruit.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Mary nearly slipped as she looked down</a:t>
            </a:r>
            <a:r>
              <a:rPr lang="en-GB" b="1" dirty="0">
                <a:solidFill>
                  <a:srgbClr val="FF0000"/>
                </a:solidFill>
              </a:rPr>
              <a:t> – </a:t>
            </a:r>
            <a:r>
              <a:rPr lang="en-GB" dirty="0">
                <a:solidFill>
                  <a:schemeClr val="tx1"/>
                </a:solidFill>
              </a:rPr>
              <a:t>there was a loud gasp from the audience below!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628650" y="1434869"/>
            <a:ext cx="5435882" cy="4019370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A hyphen… slightly different to the dash.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Dashes</a:t>
            </a:r>
            <a:r>
              <a:rPr lang="en-GB" sz="2000" dirty="0"/>
              <a:t> working in a similar way to brackets in that they are there to add extra information. </a:t>
            </a:r>
          </a:p>
          <a:p>
            <a:r>
              <a:rPr lang="en-GB" sz="2000" dirty="0"/>
              <a:t>A pair of dashes are much like the brackets. The extra information goes between them.</a:t>
            </a:r>
          </a:p>
          <a:p>
            <a:pPr marL="0" indent="0" algn="ctr">
              <a:buNone/>
            </a:pPr>
            <a:r>
              <a:rPr lang="en-GB" sz="2000" dirty="0"/>
              <a:t>The girls </a:t>
            </a:r>
            <a:r>
              <a:rPr lang="en-GB" sz="2000" b="1" dirty="0">
                <a:solidFill>
                  <a:srgbClr val="FF0000"/>
                </a:solidFill>
              </a:rPr>
              <a:t>–</a:t>
            </a:r>
            <a:r>
              <a:rPr lang="en-GB" sz="2000" dirty="0"/>
              <a:t> Jess and Charlotte </a:t>
            </a:r>
            <a:r>
              <a:rPr lang="en-GB" sz="2000" b="1" dirty="0">
                <a:solidFill>
                  <a:srgbClr val="FF0000"/>
                </a:solidFill>
              </a:rPr>
              <a:t>–</a:t>
            </a:r>
            <a:r>
              <a:rPr lang="en-GB" sz="2000" dirty="0"/>
              <a:t> played outside.</a:t>
            </a:r>
          </a:p>
          <a:p>
            <a:r>
              <a:rPr lang="en-GB" sz="2000" dirty="0"/>
              <a:t>A single dash can mark a pause in a sentence. It usually separates two main clauses.</a:t>
            </a:r>
          </a:p>
          <a:p>
            <a:pPr marL="0" indent="0" algn="ctr">
              <a:buNone/>
            </a:pPr>
            <a:r>
              <a:rPr lang="en-GB" sz="2000" dirty="0"/>
              <a:t>Sofia was plunged into the water </a:t>
            </a:r>
            <a:r>
              <a:rPr lang="en-GB" sz="2000" b="1" dirty="0">
                <a:solidFill>
                  <a:srgbClr val="FF0000"/>
                </a:solidFill>
              </a:rPr>
              <a:t>–</a:t>
            </a:r>
            <a:r>
              <a:rPr lang="en-GB" sz="2000" dirty="0"/>
              <a:t> Danielle clung on to the rocks above with all her might! </a:t>
            </a:r>
          </a:p>
          <a:p>
            <a:r>
              <a:rPr lang="en-GB" sz="2000" dirty="0"/>
              <a:t>A </a:t>
            </a:r>
            <a:r>
              <a:rPr lang="en-GB" sz="2000" b="1" dirty="0">
                <a:solidFill>
                  <a:srgbClr val="FF0000"/>
                </a:solidFill>
              </a:rPr>
              <a:t>hyphen</a:t>
            </a:r>
            <a:r>
              <a:rPr lang="en-GB" sz="2000" dirty="0"/>
              <a:t> can be used to join two words together such as: over-excited; middle-aged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28650" y="772369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</p:spTree>
    <p:extLst>
      <p:ext uri="{BB962C8B-B14F-4D97-AF65-F5344CB8AC3E}">
        <p14:creationId xmlns:p14="http://schemas.microsoft.com/office/powerpoint/2010/main" val="59028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7012" t="25560" r="25115" b="42112"/>
          <a:stretch/>
        </p:blipFill>
        <p:spPr>
          <a:xfrm>
            <a:off x="-28499" y="0"/>
            <a:ext cx="6929029" cy="31193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27012" t="34526" r="34655" b="36289"/>
          <a:stretch/>
        </p:blipFill>
        <p:spPr>
          <a:xfrm>
            <a:off x="1931701" y="3258075"/>
            <a:ext cx="7092608" cy="3599925"/>
          </a:xfrm>
          <a:prstGeom prst="rect">
            <a:avLst/>
          </a:prstGeom>
        </p:spPr>
      </p:pic>
      <p:sp>
        <p:nvSpPr>
          <p:cNvPr id="21" name="Arrow: Left 20">
            <a:hlinkClick r:id="rId5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</p:spTree>
    <p:extLst>
      <p:ext uri="{BB962C8B-B14F-4D97-AF65-F5344CB8AC3E}">
        <p14:creationId xmlns:p14="http://schemas.microsoft.com/office/powerpoint/2010/main" val="182858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282" t="38319" r="30000" b="53405"/>
          <a:stretch/>
        </p:blipFill>
        <p:spPr>
          <a:xfrm>
            <a:off x="204158" y="153149"/>
            <a:ext cx="8753306" cy="108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231" t="49009" r="33217" b="33232"/>
          <a:stretch/>
        </p:blipFill>
        <p:spPr>
          <a:xfrm>
            <a:off x="210530" y="1822814"/>
            <a:ext cx="8740562" cy="249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6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01975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Suffixes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259153" y="951044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1" y="-48659"/>
            <a:ext cx="2333296" cy="5951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75" t="34160" r="34851" b="50392"/>
          <a:stretch/>
        </p:blipFill>
        <p:spPr>
          <a:xfrm>
            <a:off x="112504" y="2351067"/>
            <a:ext cx="6334239" cy="1627794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224" t="36958" r="29030" b="35504"/>
          <a:stretch/>
        </p:blipFill>
        <p:spPr>
          <a:xfrm>
            <a:off x="2333297" y="4108037"/>
            <a:ext cx="6852546" cy="2749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8805" t="38190" r="31941" b="31698"/>
          <a:stretch/>
        </p:blipFill>
        <p:spPr>
          <a:xfrm>
            <a:off x="4806360" y="0"/>
            <a:ext cx="4344664" cy="222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1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Capital Letters and Full Stops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413640"/>
            <a:ext cx="5435882" cy="4054917"/>
          </a:xfrm>
        </p:spPr>
        <p:txBody>
          <a:bodyPr>
            <a:normAutofit/>
          </a:bodyPr>
          <a:lstStyle/>
          <a:p>
            <a:r>
              <a:rPr lang="en-GB" sz="2000" dirty="0"/>
              <a:t>This might seem really obvious but there are a lot of mistakes made on a daily basis, by adults as well as children when it comes to basic sentence punctuation.</a:t>
            </a:r>
          </a:p>
          <a:p>
            <a:r>
              <a:rPr lang="en-GB" sz="2000" dirty="0"/>
              <a:t>A capital letter is needed: at the beginning of a sentence, for the name of a place, person or thing (a proper noun), the word ‘I.’</a:t>
            </a:r>
          </a:p>
          <a:p>
            <a:r>
              <a:rPr lang="en-GB" sz="2000" dirty="0"/>
              <a:t>Full stops are required to finish a sentence. They allow the reader time to stop, breathe and think. Avoid using commas where full stops should go.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6" name="Picture 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30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10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19142"/>
            <a:ext cx="2571092" cy="2043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5190654" y="551007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8650" y="878546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b="1" dirty="0">
                <a:solidFill>
                  <a:srgbClr val="FF0000"/>
                </a:solidFill>
              </a:rPr>
              <a:t>H</a:t>
            </a:r>
            <a:r>
              <a:rPr lang="en-GB" dirty="0">
                <a:solidFill>
                  <a:schemeClr val="tx1"/>
                </a:solidFill>
              </a:rPr>
              <a:t>e wanted to catch fish. </a:t>
            </a: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he lake was very big. 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dirty="0">
                <a:solidFill>
                  <a:schemeClr val="tx1"/>
                </a:solidFill>
              </a:rPr>
              <a:t>arren and </a:t>
            </a:r>
            <a:r>
              <a:rPr lang="en-GB" b="1" dirty="0">
                <a:solidFill>
                  <a:srgbClr val="FF0000"/>
                </a:solidFill>
              </a:rPr>
              <a:t>M</a:t>
            </a:r>
            <a:r>
              <a:rPr lang="en-GB" dirty="0">
                <a:solidFill>
                  <a:schemeClr val="tx1"/>
                </a:solidFill>
              </a:rPr>
              <a:t>r </a:t>
            </a:r>
            <a:r>
              <a:rPr lang="en-GB" b="1" dirty="0">
                <a:solidFill>
                  <a:srgbClr val="FF0000"/>
                </a:solidFill>
              </a:rPr>
              <a:t>H</a:t>
            </a:r>
            <a:r>
              <a:rPr lang="en-GB" dirty="0">
                <a:solidFill>
                  <a:schemeClr val="tx1"/>
                </a:solidFill>
              </a:rPr>
              <a:t>unter were good at football. </a:t>
            </a: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hey wanted to play for </a:t>
            </a:r>
            <a:r>
              <a:rPr lang="en-GB" b="1" dirty="0">
                <a:solidFill>
                  <a:srgbClr val="FF0000"/>
                </a:solidFill>
              </a:rPr>
              <a:t>B</a:t>
            </a:r>
            <a:r>
              <a:rPr lang="en-GB" dirty="0">
                <a:solidFill>
                  <a:schemeClr val="tx1"/>
                </a:solidFill>
              </a:rPr>
              <a:t>arcelona in </a:t>
            </a:r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dirty="0">
                <a:solidFill>
                  <a:schemeClr val="tx1"/>
                </a:solidFill>
              </a:rPr>
              <a:t>pain.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C</a:t>
            </a:r>
            <a:r>
              <a:rPr lang="en-GB" dirty="0">
                <a:solidFill>
                  <a:schemeClr val="tx1"/>
                </a:solidFill>
              </a:rPr>
              <a:t>ello lessons begin on the 1</a:t>
            </a:r>
            <a:r>
              <a:rPr lang="en-GB" baseline="30000" dirty="0">
                <a:solidFill>
                  <a:schemeClr val="tx1"/>
                </a:solidFill>
              </a:rPr>
              <a:t>st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dirty="0">
                <a:solidFill>
                  <a:schemeClr val="tx1"/>
                </a:solidFill>
              </a:rPr>
              <a:t>uesday in </a:t>
            </a:r>
            <a:r>
              <a:rPr lang="en-GB" b="1" dirty="0">
                <a:solidFill>
                  <a:srgbClr val="FF0000"/>
                </a:solidFill>
              </a:rPr>
              <a:t>M</a:t>
            </a:r>
            <a:r>
              <a:rPr lang="en-GB" dirty="0">
                <a:solidFill>
                  <a:schemeClr val="tx1"/>
                </a:solidFill>
              </a:rPr>
              <a:t>arch.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8" name="Rectangle: Rounded Corners 17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96910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Capital Letters and Full Stops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224" t="40541" r="36344" b="50839"/>
          <a:stretch/>
        </p:blipFill>
        <p:spPr>
          <a:xfrm>
            <a:off x="159140" y="167191"/>
            <a:ext cx="8793578" cy="1314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2911" t="41660" r="29254" b="44908"/>
          <a:stretch/>
        </p:blipFill>
        <p:spPr>
          <a:xfrm>
            <a:off x="159140" y="1603289"/>
            <a:ext cx="8728380" cy="16338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23134" t="35380" r="29104" b="56141"/>
          <a:stretch/>
        </p:blipFill>
        <p:spPr>
          <a:xfrm>
            <a:off x="159140" y="3600940"/>
            <a:ext cx="8825667" cy="104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76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149" t="28228" r="30597" b="48629"/>
          <a:stretch/>
        </p:blipFill>
        <p:spPr>
          <a:xfrm>
            <a:off x="148629" y="424730"/>
            <a:ext cx="8910892" cy="310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9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</a:t>
            </a:r>
            <a:r>
              <a:rPr lang="en-GB" dirty="0" smtClean="0"/>
              <a:t>o</a:t>
            </a:r>
            <a:endParaRPr lang="en-GB" dirty="0"/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299" t="43675" r="31119" b="33206"/>
          <a:stretch/>
        </p:blipFill>
        <p:spPr>
          <a:xfrm>
            <a:off x="117421" y="108476"/>
            <a:ext cx="6864846" cy="2427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298" t="39646" r="38358" b="53078"/>
          <a:stretch/>
        </p:blipFill>
        <p:spPr>
          <a:xfrm>
            <a:off x="117421" y="2729299"/>
            <a:ext cx="8881686" cy="11854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7239" t="35380" r="31269" b="47146"/>
          <a:stretch/>
        </p:blipFill>
        <p:spPr>
          <a:xfrm>
            <a:off x="628650" y="4151343"/>
            <a:ext cx="7920980" cy="222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5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Adjectives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163" t="31201" r="34183" b="60270"/>
          <a:stretch/>
        </p:blipFill>
        <p:spPr>
          <a:xfrm>
            <a:off x="117675" y="3533751"/>
            <a:ext cx="8748992" cy="1223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2157" t="52966" r="34781" b="27720"/>
          <a:stretch/>
        </p:blipFill>
        <p:spPr>
          <a:xfrm>
            <a:off x="191069" y="167191"/>
            <a:ext cx="7789518" cy="303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6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242" t="38162" r="34902" b="45172"/>
          <a:stretch/>
        </p:blipFill>
        <p:spPr>
          <a:xfrm>
            <a:off x="389404" y="318021"/>
            <a:ext cx="8365192" cy="2745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634" t="47478" r="33268" b="34976"/>
          <a:stretch/>
        </p:blipFill>
        <p:spPr>
          <a:xfrm>
            <a:off x="389404" y="3240541"/>
            <a:ext cx="6346151" cy="196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5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Question &amp; Exclamation Marks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5164" t="48946" r="40065" b="42132"/>
          <a:stretch/>
        </p:blipFill>
        <p:spPr>
          <a:xfrm>
            <a:off x="121246" y="910604"/>
            <a:ext cx="8901507" cy="1522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5163" t="36220" r="41896" b="42426"/>
          <a:stretch/>
        </p:blipFill>
        <p:spPr>
          <a:xfrm>
            <a:off x="550905" y="2821521"/>
            <a:ext cx="7543687" cy="32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7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543" y="117051"/>
            <a:ext cx="7166033" cy="66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79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Nouns &amp; Pronouns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24943" t="51078" r="39425" b="24612"/>
          <a:stretch/>
        </p:blipFill>
        <p:spPr>
          <a:xfrm>
            <a:off x="488644" y="2013875"/>
            <a:ext cx="8235437" cy="374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2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354">
            <a:alpha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287" t="38405" r="31149" b="37457"/>
          <a:stretch/>
        </p:blipFill>
        <p:spPr>
          <a:xfrm>
            <a:off x="231229" y="392473"/>
            <a:ext cx="8497748" cy="3139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230" t="16013" r="34942" b="70021"/>
          <a:stretch/>
        </p:blipFill>
        <p:spPr>
          <a:xfrm>
            <a:off x="231228" y="3741522"/>
            <a:ext cx="8497747" cy="198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8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B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230" t="58118" r="37816" b="33578"/>
          <a:stretch/>
        </p:blipFill>
        <p:spPr>
          <a:xfrm>
            <a:off x="407276" y="4066079"/>
            <a:ext cx="8498493" cy="12731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173" t="17292" r="35977" b="67746"/>
          <a:stretch/>
        </p:blipFill>
        <p:spPr>
          <a:xfrm>
            <a:off x="987973" y="252248"/>
            <a:ext cx="7163312" cy="18391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6322" t="51854" r="30575" b="38491"/>
          <a:stretch/>
        </p:blipFill>
        <p:spPr>
          <a:xfrm>
            <a:off x="234015" y="2315721"/>
            <a:ext cx="8845014" cy="132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43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57144"/>
            <a:ext cx="5435882" cy="4132000"/>
          </a:xfrm>
        </p:spPr>
        <p:txBody>
          <a:bodyPr>
            <a:normAutofit/>
          </a:bodyPr>
          <a:lstStyle/>
          <a:p>
            <a:r>
              <a:rPr lang="en-GB" sz="2000" dirty="0"/>
              <a:t>Verbs are doing or action words</a:t>
            </a:r>
          </a:p>
          <a:p>
            <a:r>
              <a:rPr lang="en-GB" sz="2000" dirty="0"/>
              <a:t>They tell you what a person or thing is doing or being. It’s not always obvious, for example:</a:t>
            </a:r>
          </a:p>
          <a:p>
            <a:pPr marL="0" indent="0" algn="ctr">
              <a:buNone/>
            </a:pPr>
            <a:r>
              <a:rPr lang="en-GB" sz="2000" dirty="0"/>
              <a:t>I </a:t>
            </a:r>
            <a:r>
              <a:rPr lang="en-GB" sz="2000" b="1" dirty="0">
                <a:solidFill>
                  <a:srgbClr val="FF0000"/>
                </a:solidFill>
              </a:rPr>
              <a:t>am</a:t>
            </a:r>
            <a:r>
              <a:rPr lang="en-GB" sz="2000" dirty="0"/>
              <a:t> an artist. </a:t>
            </a:r>
          </a:p>
          <a:p>
            <a:r>
              <a:rPr lang="en-GB" sz="2000" dirty="0"/>
              <a:t>Whoever is doing the verb is the subject.</a:t>
            </a:r>
          </a:p>
          <a:p>
            <a:pPr marL="0" indent="0" algn="ctr">
              <a:buNone/>
            </a:pPr>
            <a:r>
              <a:rPr lang="en-GB" sz="2000" b="1" dirty="0">
                <a:solidFill>
                  <a:srgbClr val="7030A0"/>
                </a:solidFill>
              </a:rPr>
              <a:t>The girl </a:t>
            </a:r>
            <a:r>
              <a:rPr lang="en-GB" sz="2000" b="1" dirty="0">
                <a:solidFill>
                  <a:srgbClr val="FF0000"/>
                </a:solidFill>
              </a:rPr>
              <a:t>talks</a:t>
            </a:r>
            <a:r>
              <a:rPr lang="en-GB" sz="2000" dirty="0"/>
              <a:t> loudly.</a:t>
            </a:r>
          </a:p>
          <a:p>
            <a:r>
              <a:rPr lang="en-GB" sz="2000" dirty="0"/>
              <a:t>Verbs change depending on who is doing them.</a:t>
            </a:r>
          </a:p>
          <a:p>
            <a:pPr marL="0" indent="0" algn="ctr">
              <a:buNone/>
            </a:pPr>
            <a:r>
              <a:rPr lang="en-GB" sz="2000" dirty="0"/>
              <a:t>I look confused. &gt; It look</a:t>
            </a:r>
            <a:r>
              <a:rPr lang="en-GB" sz="2000" b="1" u="sng" dirty="0"/>
              <a:t>s</a:t>
            </a:r>
            <a:r>
              <a:rPr lang="en-GB" sz="2000" dirty="0"/>
              <a:t> confused.</a:t>
            </a:r>
          </a:p>
          <a:p>
            <a:pPr marL="0" indent="0" algn="ctr">
              <a:buNone/>
            </a:pPr>
            <a:r>
              <a:rPr lang="en-GB" sz="2000" dirty="0"/>
              <a:t>She sell</a:t>
            </a:r>
            <a:r>
              <a:rPr lang="en-GB" sz="2000" b="1" u="sng" dirty="0"/>
              <a:t>s</a:t>
            </a:r>
            <a:r>
              <a:rPr lang="en-GB" sz="2000" dirty="0"/>
              <a:t> seashells. &gt; They sell seashells.</a:t>
            </a:r>
          </a:p>
          <a:p>
            <a:pPr marL="0" indent="0" algn="ctr">
              <a:buNone/>
            </a:pPr>
            <a:r>
              <a:rPr lang="en-GB" sz="2000" dirty="0"/>
              <a:t>He </a:t>
            </a:r>
            <a:r>
              <a:rPr lang="en-GB" sz="2000" b="1" u="sng" dirty="0"/>
              <a:t>tries</a:t>
            </a:r>
            <a:r>
              <a:rPr lang="en-GB" sz="2000" dirty="0"/>
              <a:t> the sandwiches. &gt; We </a:t>
            </a:r>
            <a:r>
              <a:rPr lang="en-GB" sz="2000" b="1" u="sng" dirty="0"/>
              <a:t>try</a:t>
            </a:r>
            <a:r>
              <a:rPr lang="en-GB" sz="2000" dirty="0"/>
              <a:t> the sandwiches.</a:t>
            </a:r>
          </a:p>
          <a:p>
            <a:pPr marL="0" indent="0" algn="ctr">
              <a:buNone/>
            </a:pP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6" name="Picture 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6 - 9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10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8809" y="84244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Extra:</a:t>
            </a:r>
          </a:p>
          <a:p>
            <a:r>
              <a:rPr lang="en-GB" dirty="0">
                <a:solidFill>
                  <a:schemeClr val="tx1"/>
                </a:solidFill>
              </a:rPr>
              <a:t>Verb tenses tell you when something happens, for example…</a:t>
            </a:r>
          </a:p>
          <a:p>
            <a:r>
              <a:rPr lang="en-GB" dirty="0">
                <a:solidFill>
                  <a:schemeClr val="tx1"/>
                </a:solidFill>
              </a:rPr>
              <a:t>I </a:t>
            </a:r>
            <a:r>
              <a:rPr lang="en-GB" b="1" dirty="0">
                <a:solidFill>
                  <a:srgbClr val="FF0000"/>
                </a:solidFill>
              </a:rPr>
              <a:t>talked</a:t>
            </a:r>
            <a:r>
              <a:rPr lang="en-GB" dirty="0">
                <a:solidFill>
                  <a:schemeClr val="tx1"/>
                </a:solidFill>
              </a:rPr>
              <a:t>. (PAST)</a:t>
            </a:r>
          </a:p>
          <a:p>
            <a:r>
              <a:rPr lang="en-GB" dirty="0">
                <a:solidFill>
                  <a:schemeClr val="tx1"/>
                </a:solidFill>
              </a:rPr>
              <a:t>I </a:t>
            </a:r>
            <a:r>
              <a:rPr lang="en-GB" b="1" dirty="0">
                <a:solidFill>
                  <a:srgbClr val="FF0000"/>
                </a:solidFill>
              </a:rPr>
              <a:t>talk</a:t>
            </a:r>
            <a:r>
              <a:rPr lang="en-GB" dirty="0">
                <a:solidFill>
                  <a:schemeClr val="tx1"/>
                </a:solidFill>
              </a:rPr>
              <a:t>. (PRESENT)</a:t>
            </a:r>
          </a:p>
          <a:p>
            <a:r>
              <a:rPr lang="en-GB" dirty="0">
                <a:solidFill>
                  <a:schemeClr val="tx1"/>
                </a:solidFill>
              </a:rPr>
              <a:t>I </a:t>
            </a:r>
            <a:r>
              <a:rPr lang="en-GB" b="1" dirty="0">
                <a:solidFill>
                  <a:srgbClr val="FF0000"/>
                </a:solidFill>
              </a:rPr>
              <a:t>will talk</a:t>
            </a:r>
            <a:r>
              <a:rPr lang="en-GB" dirty="0">
                <a:solidFill>
                  <a:schemeClr val="tx1"/>
                </a:solidFill>
              </a:rPr>
              <a:t>. (FUTURE) </a:t>
            </a:r>
          </a:p>
          <a:p>
            <a:r>
              <a:rPr lang="en-GB" dirty="0">
                <a:solidFill>
                  <a:schemeClr val="tx1"/>
                </a:solidFill>
              </a:rPr>
              <a:t>Not all ‘past’ add ‘–</a:t>
            </a:r>
            <a:r>
              <a:rPr lang="en-GB" dirty="0" err="1">
                <a:solidFill>
                  <a:schemeClr val="tx1"/>
                </a:solidFill>
              </a:rPr>
              <a:t>ed</a:t>
            </a:r>
            <a:r>
              <a:rPr lang="en-GB" dirty="0">
                <a:solidFill>
                  <a:schemeClr val="tx1"/>
                </a:solidFill>
              </a:rPr>
              <a:t>’</a:t>
            </a:r>
          </a:p>
          <a:p>
            <a:r>
              <a:rPr lang="en-GB" dirty="0">
                <a:solidFill>
                  <a:schemeClr val="tx1"/>
                </a:solidFill>
              </a:rPr>
              <a:t>go &gt; went; eat &gt; ate; take &gt; took; do &gt; did; have &gt; had; see &gt; saw; etc.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8" name="Rectangle: Rounded Corners 17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34650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Apostrophes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129" t="37354" r="29011" b="35611"/>
          <a:stretch/>
        </p:blipFill>
        <p:spPr>
          <a:xfrm>
            <a:off x="105103" y="167191"/>
            <a:ext cx="697994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058" t="37354" r="32790" b="56541"/>
          <a:stretch/>
        </p:blipFill>
        <p:spPr>
          <a:xfrm>
            <a:off x="-1" y="3330633"/>
            <a:ext cx="9238593" cy="8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4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116" t="34389" r="40872" b="50873"/>
          <a:stretch/>
        </p:blipFill>
        <p:spPr>
          <a:xfrm>
            <a:off x="281280" y="312808"/>
            <a:ext cx="8485662" cy="245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9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Commas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4944" t="42716" r="31033" b="48491"/>
          <a:stretch/>
        </p:blipFill>
        <p:spPr>
          <a:xfrm>
            <a:off x="2243470" y="2208537"/>
            <a:ext cx="4808483" cy="640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5172" t="35380" r="39943" b="54699"/>
          <a:stretch/>
        </p:blipFill>
        <p:spPr>
          <a:xfrm>
            <a:off x="2243470" y="2943788"/>
            <a:ext cx="4808483" cy="9117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25287" t="43319" r="37184" b="49181"/>
          <a:stretch/>
        </p:blipFill>
        <p:spPr>
          <a:xfrm>
            <a:off x="2243470" y="3950457"/>
            <a:ext cx="4793725" cy="6386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25172" t="36164" r="35460" b="56077"/>
          <a:stretch/>
        </p:blipFill>
        <p:spPr>
          <a:xfrm>
            <a:off x="2243470" y="4684087"/>
            <a:ext cx="4796959" cy="6302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25287" t="47026" r="36207" b="42675"/>
          <a:stretch/>
        </p:blipFill>
        <p:spPr>
          <a:xfrm>
            <a:off x="2238214" y="5364219"/>
            <a:ext cx="4798981" cy="86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8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Adverbs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977" t="24582" r="39828" b="68405"/>
          <a:stretch/>
        </p:blipFill>
        <p:spPr>
          <a:xfrm>
            <a:off x="197850" y="261056"/>
            <a:ext cx="6564878" cy="897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6150" t="24582" r="37701" b="67285"/>
          <a:stretch/>
        </p:blipFill>
        <p:spPr>
          <a:xfrm>
            <a:off x="197850" y="1190880"/>
            <a:ext cx="8756036" cy="13134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229" t="33768" r="42012" b="58582"/>
          <a:stretch/>
        </p:blipFill>
        <p:spPr>
          <a:xfrm>
            <a:off x="197849" y="2579325"/>
            <a:ext cx="8748299" cy="13620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31954" t="49526" r="33564" b="33836"/>
          <a:stretch/>
        </p:blipFill>
        <p:spPr>
          <a:xfrm>
            <a:off x="950697" y="4040009"/>
            <a:ext cx="7045167" cy="226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07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6639" y="-409893"/>
            <a:ext cx="9427779" cy="1533034"/>
          </a:xfrm>
        </p:spPr>
        <p:txBody>
          <a:bodyPr>
            <a:normAutofit/>
          </a:bodyPr>
          <a:lstStyle/>
          <a:p>
            <a:pPr algn="ctr"/>
            <a:r>
              <a:rPr lang="en-GB" sz="3600" dirty="0" smtClean="0"/>
              <a:t>Complete these sentences with a sensible adverb.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9491"/>
            <a:ext cx="9144000" cy="543702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She ran down the stairs __________________.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boy fell over ______________________.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house was decorated ________________.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__________________ she screamed as the cat made her jump.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children were working _______________ through their tests.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teacher shouted ____________ at the noisy class.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500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Present &amp; Past Tense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5977" t="58233" r="32816" b="29698"/>
          <a:stretch/>
        </p:blipFill>
        <p:spPr>
          <a:xfrm>
            <a:off x="456890" y="147272"/>
            <a:ext cx="8496041" cy="18076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2529" t="26336" r="30402" b="34957"/>
          <a:stretch/>
        </p:blipFill>
        <p:spPr>
          <a:xfrm>
            <a:off x="1316371" y="2044692"/>
            <a:ext cx="6511257" cy="453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6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265" t="45216" r="34483" b="32112"/>
          <a:stretch/>
        </p:blipFill>
        <p:spPr>
          <a:xfrm>
            <a:off x="244680" y="0"/>
            <a:ext cx="8634312" cy="317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6092" t="42888" r="33161" b="34642"/>
          <a:stretch/>
        </p:blipFill>
        <p:spPr>
          <a:xfrm>
            <a:off x="181503" y="3274646"/>
            <a:ext cx="8634312" cy="317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1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Subordination/Coordination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850" t="19181" r="30000" b="53491"/>
          <a:stretch/>
        </p:blipFill>
        <p:spPr>
          <a:xfrm>
            <a:off x="191069" y="2331797"/>
            <a:ext cx="4413014" cy="1891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9436" t="34265" r="34218" b="19463"/>
          <a:stretch/>
        </p:blipFill>
        <p:spPr>
          <a:xfrm>
            <a:off x="4737003" y="2331797"/>
            <a:ext cx="4215927" cy="1865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0793" t="40186" r="24847" b="39858"/>
          <a:stretch/>
        </p:blipFill>
        <p:spPr>
          <a:xfrm>
            <a:off x="1914055" y="4248342"/>
            <a:ext cx="5315890" cy="926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22833" t="27192" r="15491" b="46875"/>
          <a:stretch/>
        </p:blipFill>
        <p:spPr>
          <a:xfrm>
            <a:off x="2089110" y="5210325"/>
            <a:ext cx="5029945" cy="118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18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Commands &amp; Statements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1667" t="24582" r="33908" b="58060"/>
          <a:stretch/>
        </p:blipFill>
        <p:spPr>
          <a:xfrm>
            <a:off x="283779" y="315861"/>
            <a:ext cx="6195479" cy="2082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2241" t="22693" r="33621" b="45152"/>
          <a:stretch/>
        </p:blipFill>
        <p:spPr>
          <a:xfrm>
            <a:off x="4179421" y="1737418"/>
            <a:ext cx="4949301" cy="31078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31437" t="39354" r="32701" b="40996"/>
          <a:stretch/>
        </p:blipFill>
        <p:spPr>
          <a:xfrm>
            <a:off x="0" y="3137972"/>
            <a:ext cx="4120055" cy="150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000" t="17292" r="39023" b="59268"/>
          <a:stretch/>
        </p:blipFill>
        <p:spPr>
          <a:xfrm>
            <a:off x="1450427" y="241738"/>
            <a:ext cx="5972288" cy="25941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115" t="41595" r="39943" b="36164"/>
          <a:stretch/>
        </p:blipFill>
        <p:spPr>
          <a:xfrm>
            <a:off x="1043429" y="3205655"/>
            <a:ext cx="6786284" cy="287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1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Adjectives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945" y="1293138"/>
            <a:ext cx="5654565" cy="4276226"/>
          </a:xfrm>
        </p:spPr>
        <p:txBody>
          <a:bodyPr>
            <a:normAutofit lnSpcReduction="10000"/>
          </a:bodyPr>
          <a:lstStyle/>
          <a:p>
            <a:r>
              <a:rPr lang="en-GB" sz="2000" dirty="0"/>
              <a:t>Adjectives describe a noun. You can use more than one. Adjectives can be placed before the noun or even at the end of a sentence.</a:t>
            </a:r>
          </a:p>
          <a:p>
            <a:pPr marL="0" indent="0" algn="ctr">
              <a:buNone/>
            </a:pPr>
            <a:r>
              <a:rPr lang="en-GB" sz="2000" dirty="0"/>
              <a:t>The worm is </a:t>
            </a:r>
            <a:r>
              <a:rPr lang="en-GB" sz="2000" b="1" dirty="0">
                <a:solidFill>
                  <a:srgbClr val="FF0000"/>
                </a:solidFill>
              </a:rPr>
              <a:t>green</a:t>
            </a:r>
            <a:r>
              <a:rPr lang="en-GB" sz="2000" dirty="0"/>
              <a:t>. 	I found a </a:t>
            </a:r>
            <a:r>
              <a:rPr lang="en-GB" sz="2000" b="1" dirty="0">
                <a:solidFill>
                  <a:srgbClr val="FF0000"/>
                </a:solidFill>
              </a:rPr>
              <a:t>green</a:t>
            </a:r>
            <a:r>
              <a:rPr lang="en-GB" sz="2000" dirty="0"/>
              <a:t> worm.</a:t>
            </a:r>
          </a:p>
          <a:p>
            <a:r>
              <a:rPr lang="en-GB" sz="2000" dirty="0"/>
              <a:t>Adjectives can be used to create a noun phrase: that is a phrase with a noun and any words that describe it.</a:t>
            </a:r>
          </a:p>
          <a:p>
            <a:pPr marL="0" indent="0" algn="ctr">
              <a:buNone/>
            </a:pPr>
            <a:r>
              <a:rPr lang="en-GB" sz="2000" dirty="0"/>
              <a:t>Alex hid from the </a:t>
            </a:r>
            <a:r>
              <a:rPr lang="en-GB" sz="2000" b="1" dirty="0">
                <a:solidFill>
                  <a:srgbClr val="FF0000"/>
                </a:solidFill>
              </a:rPr>
              <a:t>ugly</a:t>
            </a:r>
            <a:r>
              <a:rPr lang="en-GB" sz="2000" dirty="0"/>
              <a:t>, </a:t>
            </a:r>
            <a:r>
              <a:rPr lang="en-GB" sz="2000" b="1" dirty="0">
                <a:solidFill>
                  <a:srgbClr val="FF0000"/>
                </a:solidFill>
              </a:rPr>
              <a:t>strange</a:t>
            </a:r>
            <a:r>
              <a:rPr lang="en-GB" sz="2000" dirty="0"/>
              <a:t> creature.</a:t>
            </a:r>
          </a:p>
          <a:p>
            <a:r>
              <a:rPr lang="en-GB" sz="2000" dirty="0"/>
              <a:t>Adjectives can also be </a:t>
            </a:r>
            <a:r>
              <a:rPr lang="en-GB" sz="2000" b="1" dirty="0">
                <a:solidFill>
                  <a:srgbClr val="FF0000"/>
                </a:solidFill>
              </a:rPr>
              <a:t>comparatives/superlatives</a:t>
            </a:r>
            <a:r>
              <a:rPr lang="en-GB" sz="2000" dirty="0"/>
              <a:t>:</a:t>
            </a:r>
          </a:p>
          <a:p>
            <a:pPr marL="0" indent="0">
              <a:buNone/>
            </a:pPr>
            <a:r>
              <a:rPr lang="en-GB" sz="2000" dirty="0"/>
              <a:t>Comparative: the bike is </a:t>
            </a:r>
            <a:r>
              <a:rPr lang="en-GB" sz="2000" u="sng" dirty="0"/>
              <a:t>newer, bigger, better, lighter</a:t>
            </a:r>
          </a:p>
          <a:p>
            <a:pPr marL="0" indent="0">
              <a:buNone/>
            </a:pPr>
            <a:r>
              <a:rPr lang="en-GB" sz="2000" dirty="0"/>
              <a:t>Superlative: the alien is the </a:t>
            </a:r>
            <a:r>
              <a:rPr lang="en-GB" sz="2000" u="sng" dirty="0"/>
              <a:t>ugliest, laziest, worst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Compound Adjectives</a:t>
            </a:r>
            <a:r>
              <a:rPr lang="en-GB" sz="2000" dirty="0"/>
              <a:t>: ill-fated, two-seater, free-range (these adjectives contain a hyphen)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6" name="Picture 5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10 &amp; 11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10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78809" y="76222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Examples:</a:t>
            </a:r>
          </a:p>
          <a:p>
            <a:r>
              <a:rPr lang="en-GB" dirty="0">
                <a:solidFill>
                  <a:schemeClr val="tx1"/>
                </a:solidFill>
              </a:rPr>
              <a:t>The </a:t>
            </a:r>
            <a:r>
              <a:rPr lang="en-GB" b="1" dirty="0">
                <a:solidFill>
                  <a:srgbClr val="FF0000"/>
                </a:solidFill>
              </a:rPr>
              <a:t>handsome</a:t>
            </a:r>
            <a:r>
              <a:rPr lang="en-GB" dirty="0">
                <a:solidFill>
                  <a:schemeClr val="tx1"/>
                </a:solidFill>
              </a:rPr>
              <a:t> prince looked for the </a:t>
            </a:r>
            <a:r>
              <a:rPr lang="en-GB" b="1" dirty="0">
                <a:solidFill>
                  <a:srgbClr val="FF0000"/>
                </a:solidFill>
              </a:rPr>
              <a:t>beautiful</a:t>
            </a:r>
            <a:r>
              <a:rPr lang="en-GB" dirty="0">
                <a:solidFill>
                  <a:schemeClr val="tx1"/>
                </a:solidFill>
              </a:rPr>
              <a:t> princess.</a:t>
            </a:r>
          </a:p>
          <a:p>
            <a:r>
              <a:rPr lang="en-GB" dirty="0">
                <a:solidFill>
                  <a:schemeClr val="tx1"/>
                </a:solidFill>
              </a:rPr>
              <a:t>The frog was </a:t>
            </a:r>
            <a:r>
              <a:rPr lang="en-GB" b="1" dirty="0">
                <a:solidFill>
                  <a:srgbClr val="FF0000"/>
                </a:solidFill>
              </a:rPr>
              <a:t>green</a:t>
            </a:r>
            <a:r>
              <a:rPr lang="en-GB" dirty="0">
                <a:solidFill>
                  <a:schemeClr val="tx1"/>
                </a:solidFill>
              </a:rPr>
              <a:t> and </a:t>
            </a:r>
            <a:r>
              <a:rPr lang="en-GB" b="1" dirty="0">
                <a:solidFill>
                  <a:srgbClr val="FF0000"/>
                </a:solidFill>
              </a:rPr>
              <a:t>slimy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  <a:p>
            <a:r>
              <a:rPr lang="en-GB" dirty="0">
                <a:solidFill>
                  <a:schemeClr val="tx1"/>
                </a:solidFill>
              </a:rPr>
              <a:t>My house is </a:t>
            </a:r>
            <a:r>
              <a:rPr lang="en-GB" b="1" dirty="0">
                <a:solidFill>
                  <a:srgbClr val="FF0000"/>
                </a:solidFill>
              </a:rPr>
              <a:t>more expensive</a:t>
            </a:r>
            <a:r>
              <a:rPr lang="en-GB" dirty="0">
                <a:solidFill>
                  <a:schemeClr val="tx1"/>
                </a:solidFill>
              </a:rPr>
              <a:t> than yours.</a:t>
            </a:r>
          </a:p>
          <a:p>
            <a:r>
              <a:rPr lang="en-GB" dirty="0">
                <a:solidFill>
                  <a:schemeClr val="tx1"/>
                </a:solidFill>
              </a:rPr>
              <a:t>Vanilla is the </a:t>
            </a:r>
            <a:r>
              <a:rPr lang="en-GB" b="1" dirty="0">
                <a:solidFill>
                  <a:srgbClr val="FF0000"/>
                </a:solidFill>
              </a:rPr>
              <a:t>least popular</a:t>
            </a:r>
            <a:r>
              <a:rPr lang="en-GB" dirty="0">
                <a:solidFill>
                  <a:schemeClr val="tx1"/>
                </a:solidFill>
              </a:rPr>
              <a:t> flavour ice-cream.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8" name="Rectangle: Rounded Corners 17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86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Continuous Form of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7702" t="31250" r="32356" b="31853"/>
          <a:stretch/>
        </p:blipFill>
        <p:spPr>
          <a:xfrm>
            <a:off x="735723" y="2123090"/>
            <a:ext cx="3652345" cy="224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Determiners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58" t="46767" r="31494" b="41681"/>
          <a:stretch/>
        </p:blipFill>
        <p:spPr>
          <a:xfrm>
            <a:off x="121324" y="64257"/>
            <a:ext cx="9018653" cy="1583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230" t="39009" r="35000" b="51939"/>
          <a:stretch/>
        </p:blipFill>
        <p:spPr>
          <a:xfrm>
            <a:off x="121324" y="1840778"/>
            <a:ext cx="8903707" cy="1350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058" t="45388" r="32011" b="43750"/>
          <a:stretch/>
        </p:blipFill>
        <p:spPr>
          <a:xfrm>
            <a:off x="121323" y="3311700"/>
            <a:ext cx="8903757" cy="1501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4943" t="42974" r="29942" b="41401"/>
          <a:stretch/>
        </p:blipFill>
        <p:spPr>
          <a:xfrm>
            <a:off x="476813" y="4923995"/>
            <a:ext cx="8190373" cy="189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1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Conjunctions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218" t="51595" r="29483" b="25474"/>
          <a:stretch/>
        </p:blipFill>
        <p:spPr>
          <a:xfrm>
            <a:off x="446686" y="3891404"/>
            <a:ext cx="4325007" cy="1397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3562" t="16681" r="33966" b="64620"/>
          <a:stretch/>
        </p:blipFill>
        <p:spPr>
          <a:xfrm>
            <a:off x="4925905" y="2448395"/>
            <a:ext cx="3974705" cy="12498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4942" t="35380" r="34196" b="55992"/>
          <a:stretch/>
        </p:blipFill>
        <p:spPr>
          <a:xfrm>
            <a:off x="2107817" y="5432614"/>
            <a:ext cx="4928365" cy="6937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25115" t="33892" r="39081" b="55043"/>
          <a:stretch/>
        </p:blipFill>
        <p:spPr>
          <a:xfrm>
            <a:off x="4964644" y="3891404"/>
            <a:ext cx="3935966" cy="8163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9190" t="36020" r="31505" b="33059"/>
          <a:stretch/>
        </p:blipFill>
        <p:spPr>
          <a:xfrm>
            <a:off x="446686" y="2430441"/>
            <a:ext cx="4325007" cy="126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9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Prepositions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230" t="28784" r="30027" b="28892"/>
          <a:stretch/>
        </p:blipFill>
        <p:spPr>
          <a:xfrm>
            <a:off x="61672" y="74318"/>
            <a:ext cx="8961557" cy="3345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9560" t="16941" r="31874" b="41392"/>
          <a:stretch/>
        </p:blipFill>
        <p:spPr>
          <a:xfrm>
            <a:off x="1020095" y="3530752"/>
            <a:ext cx="6855821" cy="321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1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669" t="20011" r="13751" b="19463"/>
          <a:stretch/>
        </p:blipFill>
        <p:spPr>
          <a:xfrm>
            <a:off x="628650" y="72290"/>
            <a:ext cx="7788365" cy="3506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0545" t="19573" r="21642" b="10471"/>
          <a:stretch/>
        </p:blipFill>
        <p:spPr>
          <a:xfrm>
            <a:off x="1770593" y="3578960"/>
            <a:ext cx="5518728" cy="320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45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Perfect Form of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5230" t="49526" r="40058" b="28577"/>
          <a:stretch/>
        </p:blipFill>
        <p:spPr>
          <a:xfrm>
            <a:off x="191069" y="159025"/>
            <a:ext cx="7081806" cy="3196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4999" t="48233" r="35345" b="27284"/>
          <a:stretch/>
        </p:blipFill>
        <p:spPr>
          <a:xfrm>
            <a:off x="158948" y="3561776"/>
            <a:ext cx="7146047" cy="30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9672"/>
          <a:stretch/>
        </p:blipFill>
        <p:spPr>
          <a:xfrm>
            <a:off x="628650" y="365126"/>
            <a:ext cx="7659187" cy="25074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937" t="32043" r="17169" b="33815"/>
          <a:stretch/>
        </p:blipFill>
        <p:spPr>
          <a:xfrm>
            <a:off x="707366" y="3283734"/>
            <a:ext cx="7690950" cy="252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58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Synonyms &amp; Antonyms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2752" t="45669" r="25710" b="32402"/>
          <a:stretch/>
        </p:blipFill>
        <p:spPr>
          <a:xfrm>
            <a:off x="322459" y="875562"/>
            <a:ext cx="8690857" cy="2079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9436" t="48082" r="52959" b="17489"/>
          <a:stretch/>
        </p:blipFill>
        <p:spPr>
          <a:xfrm>
            <a:off x="2120877" y="3057908"/>
            <a:ext cx="4902245" cy="252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1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998" t="36459" r="38410" b="43805"/>
          <a:stretch/>
        </p:blipFill>
        <p:spPr>
          <a:xfrm>
            <a:off x="707817" y="169907"/>
            <a:ext cx="7587442" cy="2181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190" t="41722" r="30273" b="32839"/>
          <a:stretch/>
        </p:blipFill>
        <p:spPr>
          <a:xfrm>
            <a:off x="212089" y="2608274"/>
            <a:ext cx="8578898" cy="2026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72464" y="169907"/>
            <a:ext cx="125514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‘dark’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8886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629" t="42379" r="36314" b="25165"/>
          <a:stretch/>
        </p:blipFill>
        <p:spPr>
          <a:xfrm>
            <a:off x="310107" y="285653"/>
            <a:ext cx="8651050" cy="384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Question &amp; Exclamation Marks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95984"/>
            <a:ext cx="5392216" cy="4072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/>
              <a:t>Question Marks ???</a:t>
            </a:r>
          </a:p>
          <a:p>
            <a:r>
              <a:rPr lang="en-GB" sz="2000" dirty="0"/>
              <a:t>Show where the end of a question is</a:t>
            </a:r>
          </a:p>
          <a:p>
            <a:r>
              <a:rPr lang="en-GB" sz="2000" dirty="0"/>
              <a:t>Most questions begin with a question word such as ‘where’ or ‘why’ but not all have to.</a:t>
            </a:r>
          </a:p>
          <a:p>
            <a:pPr marL="0" indent="0" algn="ctr">
              <a:buNone/>
            </a:pPr>
            <a:r>
              <a:rPr lang="en-GB" sz="2000" b="1" dirty="0">
                <a:solidFill>
                  <a:srgbClr val="FF0000"/>
                </a:solidFill>
              </a:rPr>
              <a:t>Do</a:t>
            </a:r>
            <a:r>
              <a:rPr lang="en-GB" sz="2000" dirty="0"/>
              <a:t> you know where the staffroom is</a:t>
            </a:r>
            <a:r>
              <a:rPr lang="en-GB" sz="2000" b="1" dirty="0">
                <a:solidFill>
                  <a:srgbClr val="FF0000"/>
                </a:solidFill>
              </a:rPr>
              <a:t>?</a:t>
            </a:r>
          </a:p>
          <a:p>
            <a:pPr marL="0" indent="0">
              <a:buNone/>
            </a:pPr>
            <a:r>
              <a:rPr lang="en-GB" sz="2000" dirty="0"/>
              <a:t>Some sentences tell you about a question but don’t actually ask one.</a:t>
            </a:r>
          </a:p>
          <a:p>
            <a:pPr marL="0" indent="0" algn="ctr">
              <a:buNone/>
            </a:pPr>
            <a:r>
              <a:rPr lang="en-GB" sz="2000" dirty="0"/>
              <a:t>Aaron asked me where the staffroom is.</a:t>
            </a:r>
          </a:p>
          <a:p>
            <a:pPr marL="0" indent="0">
              <a:buNone/>
            </a:pPr>
            <a:r>
              <a:rPr lang="en-GB" sz="2000" b="1" dirty="0"/>
              <a:t>Exclamation Marks !!!</a:t>
            </a:r>
          </a:p>
          <a:p>
            <a:r>
              <a:rPr lang="en-GB" sz="2000" dirty="0"/>
              <a:t>The exclamation replaces a full stop and shows a really strong feeling. </a:t>
            </a:r>
            <a:r>
              <a:rPr lang="en-GB" sz="2000" b="1" dirty="0">
                <a:solidFill>
                  <a:srgbClr val="FF0000"/>
                </a:solidFill>
              </a:rPr>
              <a:t>Stop it!</a:t>
            </a:r>
            <a:r>
              <a:rPr lang="en-GB" sz="2000" dirty="0"/>
              <a:t>	</a:t>
            </a:r>
            <a:r>
              <a:rPr lang="en-GB" sz="2000" b="1" dirty="0">
                <a:solidFill>
                  <a:srgbClr val="FF0000"/>
                </a:solidFill>
              </a:rPr>
              <a:t> It was fun!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31 &amp; 32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3377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4310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11210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Exclamation Rules: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Use for strong commands, for someone shouting and for anger and surprise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Do not use in formal writing. Never use with a full stop, and never use more than one at a time.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  <p:sp>
        <p:nvSpPr>
          <p:cNvPr id="17" name="Rectangle: Rounded Corners 16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8" name="Rectangle 7"/>
          <p:cNvSpPr/>
          <p:nvPr/>
        </p:nvSpPr>
        <p:spPr>
          <a:xfrm rot="16200000">
            <a:off x="-1452196" y="3708907"/>
            <a:ext cx="3398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8"/>
              </a:rPr>
              <a:t>http://www.worksheetplace.com/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19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Inverted Commas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436" t="40186" r="39520" b="24726"/>
          <a:stretch/>
        </p:blipFill>
        <p:spPr>
          <a:xfrm>
            <a:off x="-27170" y="0"/>
            <a:ext cx="5932197" cy="2292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9559" t="42599" r="30642" b="38322"/>
          <a:stretch/>
        </p:blipFill>
        <p:spPr>
          <a:xfrm>
            <a:off x="37678" y="4621506"/>
            <a:ext cx="9157355" cy="1642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3122" t="49178" r="31506" b="19682"/>
          <a:stretch/>
        </p:blipFill>
        <p:spPr>
          <a:xfrm>
            <a:off x="2938929" y="2235005"/>
            <a:ext cx="6220826" cy="240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9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Plural/Possessive ‘-s’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793" t="25056" r="14244" b="23848"/>
          <a:stretch/>
        </p:blipFill>
        <p:spPr>
          <a:xfrm>
            <a:off x="2301408" y="2123540"/>
            <a:ext cx="5202919" cy="2030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0792" t="34923" r="13998" b="10910"/>
          <a:stretch/>
        </p:blipFill>
        <p:spPr>
          <a:xfrm>
            <a:off x="2301409" y="4229875"/>
            <a:ext cx="5202920" cy="210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9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Fronted Adverbials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559" t="51589" r="31013" b="26481"/>
          <a:stretch/>
        </p:blipFill>
        <p:spPr>
          <a:xfrm>
            <a:off x="1668378" y="2176595"/>
            <a:ext cx="5807242" cy="12048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2518" t="35214" r="14966" b="32883"/>
          <a:stretch/>
        </p:blipFill>
        <p:spPr>
          <a:xfrm>
            <a:off x="1668378" y="3451958"/>
            <a:ext cx="5807242" cy="1470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78" y="5018636"/>
            <a:ext cx="5807242" cy="136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4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62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 Inflections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302" t="35028" r="31223" b="28965"/>
          <a:stretch/>
        </p:blipFill>
        <p:spPr>
          <a:xfrm>
            <a:off x="191070" y="2503886"/>
            <a:ext cx="4640238" cy="15794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9616" t="30737" r="35315" b="30643"/>
          <a:stretch/>
        </p:blipFill>
        <p:spPr>
          <a:xfrm>
            <a:off x="204717" y="4179934"/>
            <a:ext cx="4626591" cy="1824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6575" t="25326" r="45909" b="19822"/>
          <a:stretch/>
        </p:blipFill>
        <p:spPr>
          <a:xfrm>
            <a:off x="4954136" y="2063834"/>
            <a:ext cx="3998794" cy="2595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1189" t="35774" r="21785" b="16651"/>
          <a:stretch/>
        </p:blipFill>
        <p:spPr>
          <a:xfrm>
            <a:off x="4954136" y="4774538"/>
            <a:ext cx="4014029" cy="160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33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Modal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0980" t="38386" r="27134" b="46875"/>
          <a:stretch/>
        </p:blipFill>
        <p:spPr>
          <a:xfrm>
            <a:off x="447886" y="1357144"/>
            <a:ext cx="7979073" cy="105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0665" t="41138" r="23253" b="34049"/>
          <a:stretch/>
        </p:blipFill>
        <p:spPr>
          <a:xfrm>
            <a:off x="153596" y="2947138"/>
            <a:ext cx="8830549" cy="189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8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Modal Verbs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0561" t="27192" r="19476" b="13853"/>
          <a:stretch/>
        </p:blipFill>
        <p:spPr>
          <a:xfrm>
            <a:off x="143087" y="167191"/>
            <a:ext cx="8809844" cy="417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4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Cohesive Devices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</a:t>
            </a:r>
            <a:r>
              <a:rPr lang="en-GB" dirty="0" smtClean="0"/>
              <a:t>out</a:t>
            </a:r>
            <a:endParaRPr lang="en-GB" dirty="0"/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436" t="36020" r="29657" b="29112"/>
          <a:stretch/>
        </p:blipFill>
        <p:spPr>
          <a:xfrm>
            <a:off x="188001" y="456352"/>
            <a:ext cx="6566637" cy="2113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2135" t="27248" r="30026" b="44901"/>
          <a:stretch/>
        </p:blipFill>
        <p:spPr>
          <a:xfrm>
            <a:off x="1020554" y="2945651"/>
            <a:ext cx="7779389" cy="250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Cohesive Devices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</a:t>
            </a:r>
            <a:r>
              <a:rPr lang="en-GB" dirty="0" smtClean="0"/>
              <a:t>out</a:t>
            </a:r>
            <a:endParaRPr lang="en-GB" dirty="0"/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2259" t="24177" r="17080" b="20121"/>
          <a:stretch/>
        </p:blipFill>
        <p:spPr>
          <a:xfrm>
            <a:off x="1204702" y="2703400"/>
            <a:ext cx="7832309" cy="4043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1642" t="31634" r="12888" b="23191"/>
          <a:stretch/>
        </p:blipFill>
        <p:spPr>
          <a:xfrm>
            <a:off x="97828" y="80264"/>
            <a:ext cx="6523693" cy="253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9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Verb Prefixes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172" t="25819" r="30460" b="66164"/>
          <a:stretch/>
        </p:blipFill>
        <p:spPr>
          <a:xfrm>
            <a:off x="1476421" y="2085035"/>
            <a:ext cx="6191158" cy="745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2126" t="24582" r="32873" b="49612"/>
          <a:stretch/>
        </p:blipFill>
        <p:spPr>
          <a:xfrm>
            <a:off x="998811" y="2968216"/>
            <a:ext cx="3365281" cy="16541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1667" t="29354" r="34540" b="44870"/>
          <a:stretch/>
        </p:blipFill>
        <p:spPr>
          <a:xfrm>
            <a:off x="4734253" y="2963916"/>
            <a:ext cx="3261491" cy="1658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31436" t="34181" r="33276" b="40646"/>
          <a:stretch/>
        </p:blipFill>
        <p:spPr>
          <a:xfrm>
            <a:off x="2811517" y="4755452"/>
            <a:ext cx="3520966" cy="167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9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Parenthesis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908" t="54698" r="29253" b="36940"/>
          <a:stretch/>
        </p:blipFill>
        <p:spPr>
          <a:xfrm>
            <a:off x="210401" y="1357144"/>
            <a:ext cx="8812757" cy="1048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058" t="42234" r="33850" b="25302"/>
          <a:stretch/>
        </p:blipFill>
        <p:spPr>
          <a:xfrm>
            <a:off x="1011176" y="2654656"/>
            <a:ext cx="7121645" cy="381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hlinkClick r:id="rId2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Nouns &amp; Pronouns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2725855"/>
              </p:ext>
            </p:extLst>
          </p:nvPr>
        </p:nvGraphicFramePr>
        <p:xfrm>
          <a:off x="546100" y="1393825"/>
          <a:ext cx="551815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5376">
                  <a:extLst>
                    <a:ext uri="{9D8B030D-6E8A-4147-A177-3AD203B41FA5}">
                      <a16:colId xmlns:a16="http://schemas.microsoft.com/office/drawing/2014/main" val="2473028263"/>
                    </a:ext>
                  </a:extLst>
                </a:gridCol>
                <a:gridCol w="2532774">
                  <a:extLst>
                    <a:ext uri="{9D8B030D-6E8A-4147-A177-3AD203B41FA5}">
                      <a16:colId xmlns:a16="http://schemas.microsoft.com/office/drawing/2014/main" val="12021377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/>
                        <a:t>Nouns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Pronouns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122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b="1" u="sng" dirty="0"/>
                        <a:t>Nouns are naming words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Common</a:t>
                      </a:r>
                      <a:r>
                        <a:rPr lang="en-GB" sz="2000" dirty="0"/>
                        <a:t> nouns = things</a:t>
                      </a:r>
                    </a:p>
                    <a:p>
                      <a:r>
                        <a:rPr lang="en-GB" sz="2000" dirty="0"/>
                        <a:t>table, mud, mountain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Proper</a:t>
                      </a:r>
                      <a:r>
                        <a:rPr lang="en-GB" sz="2000" dirty="0"/>
                        <a:t> nouns = names</a:t>
                      </a:r>
                    </a:p>
                    <a:p>
                      <a:r>
                        <a:rPr lang="en-GB" sz="2000" dirty="0"/>
                        <a:t>February, Brazil, Robert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Collective</a:t>
                      </a:r>
                      <a:r>
                        <a:rPr lang="en-GB" sz="2000" dirty="0"/>
                        <a:t> nouns = groups</a:t>
                      </a:r>
                    </a:p>
                    <a:p>
                      <a:r>
                        <a:rPr lang="en-GB" sz="2000" dirty="0"/>
                        <a:t>flock, herd, crowd, herd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Concrete</a:t>
                      </a:r>
                      <a:r>
                        <a:rPr lang="en-GB" sz="2000" dirty="0"/>
                        <a:t> nouns = touch</a:t>
                      </a:r>
                    </a:p>
                    <a:p>
                      <a:r>
                        <a:rPr lang="en-GB" sz="2000" dirty="0"/>
                        <a:t>apple, computer, chair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Abstract</a:t>
                      </a:r>
                      <a:r>
                        <a:rPr lang="en-GB" sz="2000" dirty="0"/>
                        <a:t> nouns = ideas</a:t>
                      </a:r>
                    </a:p>
                    <a:p>
                      <a:r>
                        <a:rPr lang="en-GB" sz="2000" dirty="0"/>
                        <a:t>love, fear, friendship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/>
                        <a:t>Pronouns replace a noun.</a:t>
                      </a:r>
                    </a:p>
                    <a:p>
                      <a:r>
                        <a:rPr lang="en-GB" sz="2000" dirty="0"/>
                        <a:t>I, you, he, she, it, we, they</a:t>
                      </a:r>
                    </a:p>
                    <a:p>
                      <a:r>
                        <a:rPr lang="en-GB" sz="2000" dirty="0"/>
                        <a:t>me, you, him, her, it, us, them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They</a:t>
                      </a:r>
                      <a:r>
                        <a:rPr lang="en-GB" sz="2000" dirty="0"/>
                        <a:t> built a go-kart.</a:t>
                      </a:r>
                    </a:p>
                    <a:p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GB" sz="2000" dirty="0"/>
                        <a:t> hit the zombie.</a:t>
                      </a:r>
                    </a:p>
                    <a:p>
                      <a:r>
                        <a:rPr lang="en-GB" sz="2000" dirty="0"/>
                        <a:t>The cream is for 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her</a:t>
                      </a:r>
                      <a:r>
                        <a:rPr lang="en-GB" sz="2000" dirty="0"/>
                        <a:t>.</a:t>
                      </a:r>
                    </a:p>
                    <a:p>
                      <a:r>
                        <a:rPr lang="en-GB" sz="2000" dirty="0"/>
                        <a:t>The zombie chased </a:t>
                      </a:r>
                      <a:r>
                        <a:rPr lang="en-GB" sz="2000" b="1" dirty="0">
                          <a:solidFill>
                            <a:srgbClr val="FF0000"/>
                          </a:solidFill>
                        </a:rPr>
                        <a:t>me</a:t>
                      </a:r>
                      <a:r>
                        <a:rPr lang="en-GB" sz="20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64567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3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4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1 - 4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809403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Examples of pronouns:</a:t>
            </a:r>
          </a:p>
          <a:p>
            <a:r>
              <a:rPr lang="en-GB" b="1" u="sng" dirty="0">
                <a:solidFill>
                  <a:schemeClr val="tx1"/>
                </a:solidFill>
              </a:rPr>
              <a:t>Show belonging</a:t>
            </a:r>
            <a:r>
              <a:rPr lang="en-GB" dirty="0">
                <a:solidFill>
                  <a:schemeClr val="tx1"/>
                </a:solidFill>
              </a:rPr>
              <a:t>: mine, yours, his, hers, ours, theirs</a:t>
            </a:r>
          </a:p>
          <a:p>
            <a:r>
              <a:rPr lang="en-GB" dirty="0">
                <a:solidFill>
                  <a:schemeClr val="tx1"/>
                </a:solidFill>
              </a:rPr>
              <a:t>‘They’re </a:t>
            </a:r>
            <a:r>
              <a:rPr lang="en-GB" b="1" dirty="0">
                <a:solidFill>
                  <a:srgbClr val="FF0000"/>
                </a:solidFill>
              </a:rPr>
              <a:t>mine</a:t>
            </a:r>
            <a:r>
              <a:rPr lang="en-GB" dirty="0">
                <a:solidFill>
                  <a:schemeClr val="tx1"/>
                </a:solidFill>
              </a:rPr>
              <a:t>.’ (Possessive pronoun)</a:t>
            </a:r>
          </a:p>
          <a:p>
            <a:r>
              <a:rPr lang="en-GB" dirty="0">
                <a:solidFill>
                  <a:schemeClr val="tx1"/>
                </a:solidFill>
              </a:rPr>
              <a:t>‘Omar found </a:t>
            </a:r>
            <a:r>
              <a:rPr lang="en-GB" b="1" dirty="0">
                <a:solidFill>
                  <a:srgbClr val="FF0000"/>
                </a:solidFill>
              </a:rPr>
              <a:t>his</a:t>
            </a:r>
            <a:r>
              <a:rPr lang="en-GB" dirty="0">
                <a:solidFill>
                  <a:schemeClr val="tx1"/>
                </a:solidFill>
              </a:rPr>
              <a:t> scooter.’</a:t>
            </a:r>
          </a:p>
          <a:p>
            <a:r>
              <a:rPr lang="en-GB" b="1" u="sng" dirty="0">
                <a:solidFill>
                  <a:schemeClr val="tx1"/>
                </a:solidFill>
              </a:rPr>
              <a:t>Refer back</a:t>
            </a:r>
            <a:r>
              <a:rPr lang="en-GB" dirty="0">
                <a:solidFill>
                  <a:schemeClr val="tx1"/>
                </a:solidFill>
              </a:rPr>
              <a:t>: which, were, when, who, what</a:t>
            </a:r>
          </a:p>
          <a:p>
            <a:r>
              <a:rPr lang="en-GB" dirty="0">
                <a:solidFill>
                  <a:schemeClr val="tx1"/>
                </a:solidFill>
              </a:rPr>
              <a:t>‘I didn’t like the runner </a:t>
            </a:r>
            <a:r>
              <a:rPr lang="en-GB" b="1" dirty="0">
                <a:solidFill>
                  <a:srgbClr val="FF0000"/>
                </a:solidFill>
              </a:rPr>
              <a:t>who</a:t>
            </a:r>
            <a:r>
              <a:rPr lang="en-GB" dirty="0">
                <a:solidFill>
                  <a:schemeClr val="tx1"/>
                </a:solidFill>
              </a:rPr>
              <a:t> won the race.’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384419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609" t="47802" r="32759" b="15800"/>
          <a:stretch/>
        </p:blipFill>
        <p:spPr>
          <a:xfrm>
            <a:off x="795391" y="723281"/>
            <a:ext cx="7704142" cy="52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7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Relative Clauses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276" t="24582" r="29310" b="49870"/>
          <a:stretch/>
        </p:blipFill>
        <p:spPr>
          <a:xfrm>
            <a:off x="18391" y="0"/>
            <a:ext cx="6613637" cy="23756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172" t="35380" r="31437" b="55043"/>
          <a:stretch/>
        </p:blipFill>
        <p:spPr>
          <a:xfrm>
            <a:off x="604338" y="2543864"/>
            <a:ext cx="8098087" cy="1355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25115" t="34466" r="36724" b="56250"/>
          <a:stretch/>
        </p:blipFill>
        <p:spPr>
          <a:xfrm>
            <a:off x="23657" y="4102295"/>
            <a:ext cx="8980098" cy="149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5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Relative Clauses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678" t="35380" r="35460" b="22888"/>
          <a:stretch/>
        </p:blipFill>
        <p:spPr>
          <a:xfrm>
            <a:off x="147144" y="0"/>
            <a:ext cx="4866291" cy="3313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2644" t="29904" r="29023" b="45388"/>
          <a:stretch/>
        </p:blipFill>
        <p:spPr>
          <a:xfrm>
            <a:off x="1494082" y="3410760"/>
            <a:ext cx="7496301" cy="2554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7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Noun Phrases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1782" t="37888" r="32012" b="24957"/>
          <a:stretch/>
        </p:blipFill>
        <p:spPr>
          <a:xfrm>
            <a:off x="4858854" y="2314042"/>
            <a:ext cx="3964190" cy="27120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1323" t="21940" r="31263" b="41767"/>
          <a:stretch/>
        </p:blipFill>
        <p:spPr>
          <a:xfrm>
            <a:off x="378372" y="2314042"/>
            <a:ext cx="4193628" cy="271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Subjunctive 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4942" t="36681" r="31782" b="46854"/>
          <a:stretch/>
        </p:blipFill>
        <p:spPr>
          <a:xfrm>
            <a:off x="575197" y="2223333"/>
            <a:ext cx="5239896" cy="13291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057" t="35991" r="37012" b="54785"/>
          <a:stretch/>
        </p:blipFill>
        <p:spPr>
          <a:xfrm>
            <a:off x="575197" y="5552021"/>
            <a:ext cx="4795300" cy="7774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4535" t="35380" r="31667" b="25315"/>
          <a:stretch/>
        </p:blipFill>
        <p:spPr>
          <a:xfrm>
            <a:off x="4760697" y="3027485"/>
            <a:ext cx="4004930" cy="239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4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Formal and Informal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4943" t="35380" r="33161" b="27629"/>
          <a:stretch/>
        </p:blipFill>
        <p:spPr>
          <a:xfrm>
            <a:off x="476826" y="1357143"/>
            <a:ext cx="8188601" cy="481981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181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264" t="47285" r="31552" b="10914"/>
          <a:stretch/>
        </p:blipFill>
        <p:spPr>
          <a:xfrm>
            <a:off x="4099035" y="0"/>
            <a:ext cx="5044965" cy="2915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536" t="39871" r="29252" b="25043"/>
          <a:stretch/>
        </p:blipFill>
        <p:spPr>
          <a:xfrm>
            <a:off x="0" y="2915257"/>
            <a:ext cx="7265194" cy="367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2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Passive and Active Voice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5114" t="47716" r="36754" b="44611"/>
          <a:stretch/>
        </p:blipFill>
        <p:spPr>
          <a:xfrm>
            <a:off x="183533" y="0"/>
            <a:ext cx="6421822" cy="861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000" t="44612" r="38161" b="47198"/>
          <a:stretch/>
        </p:blipFill>
        <p:spPr>
          <a:xfrm>
            <a:off x="183533" y="1474660"/>
            <a:ext cx="8769398" cy="12996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4536" t="39957" r="29022" b="37370"/>
          <a:stretch/>
        </p:blipFill>
        <p:spPr>
          <a:xfrm>
            <a:off x="785887" y="2891969"/>
            <a:ext cx="7422627" cy="241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3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058" t="38233" r="29367" b="42371"/>
          <a:stretch/>
        </p:blipFill>
        <p:spPr>
          <a:xfrm>
            <a:off x="1030012" y="175047"/>
            <a:ext cx="6852745" cy="2257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535" t="34268" r="28851" b="48319"/>
          <a:stretch/>
        </p:blipFill>
        <p:spPr>
          <a:xfrm>
            <a:off x="84082" y="3159151"/>
            <a:ext cx="8964799" cy="22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5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Active to passive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cat caught a mouse.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The football team won the match.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Dylan played the guitar.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934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Apostrophes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394" y="1368386"/>
            <a:ext cx="5714328" cy="4146627"/>
          </a:xfrm>
        </p:spPr>
        <p:txBody>
          <a:bodyPr>
            <a:normAutofit/>
          </a:bodyPr>
          <a:lstStyle/>
          <a:p>
            <a:r>
              <a:rPr lang="en-GB" sz="2000" dirty="0"/>
              <a:t>Apostrophes have two uses:</a:t>
            </a:r>
          </a:p>
          <a:p>
            <a:pPr marL="0" indent="0">
              <a:buNone/>
            </a:pPr>
            <a:r>
              <a:rPr lang="en-GB" sz="2000" b="1" dirty="0"/>
              <a:t>Contraction and Omission</a:t>
            </a:r>
            <a:r>
              <a:rPr lang="en-GB" sz="2000" dirty="0"/>
              <a:t> – a new word by joining two together; you replace missing letters with an apostrophe</a:t>
            </a:r>
          </a:p>
          <a:p>
            <a:pPr marL="0" indent="0" algn="ctr">
              <a:buNone/>
            </a:pPr>
            <a:r>
              <a:rPr lang="en-GB" sz="2000" dirty="0"/>
              <a:t>I </a:t>
            </a:r>
            <a:r>
              <a:rPr lang="en-GB" sz="2000" b="1" dirty="0">
                <a:solidFill>
                  <a:srgbClr val="00B0F0"/>
                </a:solidFill>
              </a:rPr>
              <a:t>do not </a:t>
            </a:r>
            <a:r>
              <a:rPr lang="en-GB" sz="2000" dirty="0"/>
              <a:t>know where </a:t>
            </a:r>
            <a:r>
              <a:rPr lang="en-GB" sz="2000" b="1" dirty="0">
                <a:solidFill>
                  <a:srgbClr val="00B0F0"/>
                </a:solidFill>
              </a:rPr>
              <a:t>we are </a:t>
            </a:r>
            <a:r>
              <a:rPr lang="en-GB" sz="2000" dirty="0"/>
              <a:t>going today.</a:t>
            </a:r>
          </a:p>
          <a:p>
            <a:pPr marL="0" indent="0" algn="ctr">
              <a:buNone/>
            </a:pPr>
            <a:r>
              <a:rPr lang="en-GB" sz="2000" dirty="0"/>
              <a:t>I </a:t>
            </a:r>
            <a:r>
              <a:rPr lang="en-GB" sz="2000" b="1" dirty="0">
                <a:solidFill>
                  <a:srgbClr val="FF0000"/>
                </a:solidFill>
              </a:rPr>
              <a:t>don’t</a:t>
            </a:r>
            <a:r>
              <a:rPr lang="en-GB" sz="2000" dirty="0"/>
              <a:t> know where </a:t>
            </a:r>
            <a:r>
              <a:rPr lang="en-GB" sz="2000" b="1" dirty="0">
                <a:solidFill>
                  <a:srgbClr val="FF0000"/>
                </a:solidFill>
              </a:rPr>
              <a:t>we’re</a:t>
            </a:r>
            <a:r>
              <a:rPr lang="en-GB" sz="2000" dirty="0"/>
              <a:t> going today.</a:t>
            </a:r>
          </a:p>
          <a:p>
            <a:pPr marL="0" indent="0">
              <a:buNone/>
            </a:pPr>
            <a:r>
              <a:rPr lang="en-GB" sz="2000" dirty="0"/>
              <a:t>Contraction is also known as ‘contracted form.’</a:t>
            </a:r>
          </a:p>
          <a:p>
            <a:pPr marL="0" indent="0">
              <a:buNone/>
            </a:pPr>
            <a:r>
              <a:rPr lang="en-GB" sz="2000" b="1" dirty="0"/>
              <a:t>Belonging</a:t>
            </a:r>
            <a:r>
              <a:rPr lang="en-GB" sz="2000" dirty="0"/>
              <a:t> – to show possession, we add ‘s’</a:t>
            </a:r>
          </a:p>
          <a:p>
            <a:pPr marL="0" indent="0">
              <a:buNone/>
            </a:pPr>
            <a:r>
              <a:rPr lang="en-GB" sz="2000" dirty="0"/>
              <a:t>If something belongs to </a:t>
            </a:r>
            <a:r>
              <a:rPr lang="en-GB" sz="2000" u="sng" dirty="0"/>
              <a:t>one person</a:t>
            </a:r>
            <a:r>
              <a:rPr lang="en-GB" sz="2000" dirty="0"/>
              <a:t>: Doug</a:t>
            </a:r>
            <a:r>
              <a:rPr lang="en-GB" sz="2000" b="1" dirty="0">
                <a:solidFill>
                  <a:srgbClr val="FF0000"/>
                </a:solidFill>
              </a:rPr>
              <a:t>’s</a:t>
            </a:r>
            <a:r>
              <a:rPr lang="en-GB" sz="2000" dirty="0"/>
              <a:t> book</a:t>
            </a:r>
          </a:p>
          <a:p>
            <a:pPr marL="0" indent="0">
              <a:buNone/>
            </a:pPr>
            <a:r>
              <a:rPr lang="en-GB" sz="2000" dirty="0"/>
              <a:t>If something belongs to </a:t>
            </a:r>
            <a:r>
              <a:rPr lang="en-GB" sz="2000" u="sng" dirty="0"/>
              <a:t>a group</a:t>
            </a:r>
            <a:r>
              <a:rPr lang="en-GB" sz="2000" dirty="0"/>
              <a:t>: patient</a:t>
            </a:r>
            <a:r>
              <a:rPr lang="en-GB" sz="2000" b="1" dirty="0">
                <a:solidFill>
                  <a:srgbClr val="FF0000"/>
                </a:solidFill>
              </a:rPr>
              <a:t>s’ </a:t>
            </a:r>
            <a:r>
              <a:rPr lang="en-GB" sz="2000" dirty="0"/>
              <a:t>medicine </a:t>
            </a:r>
          </a:p>
          <a:p>
            <a:pPr marL="0" indent="0">
              <a:buNone/>
            </a:pPr>
            <a:r>
              <a:rPr lang="en-GB" sz="2000" dirty="0"/>
              <a:t>(These are known as </a:t>
            </a:r>
            <a:r>
              <a:rPr lang="en-GB" sz="2000" b="1" dirty="0"/>
              <a:t>plural possessive nouns</a:t>
            </a:r>
            <a:r>
              <a:rPr lang="en-GB" sz="20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pic>
        <p:nvPicPr>
          <p:cNvPr id="5" name="Picture 4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3"/>
          <a:srcRect l="28256" t="20261" r="9593" b="10233"/>
          <a:stretch/>
        </p:blipFill>
        <p:spPr>
          <a:xfrm>
            <a:off x="7808899" y="99895"/>
            <a:ext cx="1244724" cy="92801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509752" y="5888452"/>
            <a:ext cx="1634358" cy="719958"/>
          </a:xfrm>
          <a:prstGeom prst="ellipse">
            <a:avLst/>
          </a:prstGeom>
          <a:solidFill>
            <a:srgbClr val="B94F63"/>
          </a:solidFill>
          <a:ln>
            <a:solidFill>
              <a:srgbClr val="B94F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200" dirty="0"/>
              <a:t>33 - 35</a:t>
            </a: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17" y="5592739"/>
            <a:ext cx="1088935" cy="1154171"/>
          </a:xfrm>
          <a:prstGeom prst="rect">
            <a:avLst/>
          </a:prstGeom>
        </p:spPr>
      </p:pic>
      <p:pic>
        <p:nvPicPr>
          <p:cNvPr id="9" name="Content Placeholder 7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531" y="4708632"/>
            <a:ext cx="2571092" cy="2043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5190654" y="5499565"/>
            <a:ext cx="2122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YouTube Zone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8650" y="783612"/>
            <a:ext cx="46205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Need To Know?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482531" y="1357144"/>
            <a:ext cx="2571092" cy="3196424"/>
          </a:xfrm>
          <a:prstGeom prst="rect">
            <a:avLst/>
          </a:prstGeom>
          <a:solidFill>
            <a:srgbClr val="E6E24C"/>
          </a:soli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 dirty="0">
                <a:solidFill>
                  <a:schemeClr val="tx1"/>
                </a:solidFill>
              </a:rPr>
              <a:t>Contraction: </a:t>
            </a:r>
            <a:r>
              <a:rPr lang="en-GB" dirty="0">
                <a:solidFill>
                  <a:schemeClr val="tx1"/>
                </a:solidFill>
              </a:rPr>
              <a:t>I am &gt; I’m, we are &gt; we’re; do not &gt; don’t; who is &gt; who’s; I have &gt; I’ve</a:t>
            </a:r>
          </a:p>
          <a:p>
            <a:r>
              <a:rPr lang="en-GB" b="1" dirty="0">
                <a:solidFill>
                  <a:schemeClr val="tx1"/>
                </a:solidFill>
              </a:rPr>
              <a:t>Belonging (s.): </a:t>
            </a:r>
            <a:r>
              <a:rPr lang="en-GB" dirty="0">
                <a:solidFill>
                  <a:schemeClr val="tx1"/>
                </a:solidFill>
              </a:rPr>
              <a:t>Ava’s desk; Kezia’s water bottle</a:t>
            </a:r>
          </a:p>
          <a:p>
            <a:r>
              <a:rPr lang="en-GB" b="1" dirty="0">
                <a:solidFill>
                  <a:schemeClr val="tx1"/>
                </a:solidFill>
              </a:rPr>
              <a:t>Belonging (pl.): </a:t>
            </a:r>
            <a:r>
              <a:rPr lang="en-GB" dirty="0">
                <a:solidFill>
                  <a:schemeClr val="tx1"/>
                </a:solidFill>
              </a:rPr>
              <a:t>girls’ netball match; ladies’ dresses</a:t>
            </a:r>
          </a:p>
          <a:p>
            <a:r>
              <a:rPr lang="en-GB" b="1" dirty="0">
                <a:solidFill>
                  <a:schemeClr val="tx1"/>
                </a:solidFill>
              </a:rPr>
              <a:t>It’s</a:t>
            </a:r>
            <a:r>
              <a:rPr lang="en-GB" dirty="0">
                <a:solidFill>
                  <a:schemeClr val="tx1"/>
                </a:solidFill>
              </a:rPr>
              <a:t> = it is / it has</a:t>
            </a:r>
          </a:p>
          <a:p>
            <a:r>
              <a:rPr lang="en-GB" b="1" dirty="0">
                <a:solidFill>
                  <a:schemeClr val="tx1"/>
                </a:solidFill>
              </a:rPr>
              <a:t>Its</a:t>
            </a:r>
            <a:r>
              <a:rPr lang="en-GB" dirty="0">
                <a:solidFill>
                  <a:schemeClr val="tx1"/>
                </a:solidFill>
              </a:rPr>
              <a:t> = we found its house</a:t>
            </a:r>
          </a:p>
        </p:txBody>
      </p:sp>
      <p:sp>
        <p:nvSpPr>
          <p:cNvPr id="16" name="Rectangle: Rounded Corners 15">
            <a:hlinkClick r:id="rId7" action="ppaction://hlinksldjump"/>
          </p:cNvPr>
          <p:cNvSpPr/>
          <p:nvPr/>
        </p:nvSpPr>
        <p:spPr>
          <a:xfrm>
            <a:off x="4468017" y="5666972"/>
            <a:ext cx="1355835" cy="72521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/>
              <a:t>Before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62627" y="5468558"/>
            <a:ext cx="200837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Taster Questions:</a:t>
            </a:r>
          </a:p>
        </p:txBody>
      </p:sp>
    </p:spTree>
    <p:extLst>
      <p:ext uri="{BB962C8B-B14F-4D97-AF65-F5344CB8AC3E}">
        <p14:creationId xmlns:p14="http://schemas.microsoft.com/office/powerpoint/2010/main" val="31607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Colons and Semi Colons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00" t="27888" r="36782" b="42801"/>
          <a:stretch/>
        </p:blipFill>
        <p:spPr>
          <a:xfrm>
            <a:off x="1598396" y="3195478"/>
            <a:ext cx="6404405" cy="3274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4535" t="52629" r="32988" b="23112"/>
          <a:stretch/>
        </p:blipFill>
        <p:spPr>
          <a:xfrm>
            <a:off x="258945" y="83354"/>
            <a:ext cx="8065248" cy="307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2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535" t="47198" r="36494" b="33923"/>
          <a:stretch/>
        </p:blipFill>
        <p:spPr>
          <a:xfrm>
            <a:off x="191324" y="413817"/>
            <a:ext cx="8872205" cy="286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76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Elision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5326" y="772369"/>
            <a:ext cx="4547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 Do I </a:t>
            </a:r>
            <a:r>
              <a:rPr lang="en-US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Already</a:t>
            </a:r>
            <a:r>
              <a:rPr lang="en-US" sz="32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Know?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  <a:p>
            <a:endParaRPr lang="en-GB" dirty="0"/>
          </a:p>
          <a:p>
            <a:pPr marL="0" indent="0" algn="ctr">
              <a:buNone/>
            </a:pPr>
            <a:r>
              <a:rPr lang="en-GB" dirty="0"/>
              <a:t>Sorry… at present there are no specific Elision- based questions in existing SPaG Papers.</a:t>
            </a:r>
          </a:p>
          <a:p>
            <a:pPr marL="0" indent="0" algn="ctr">
              <a:buNone/>
            </a:pPr>
            <a:r>
              <a:rPr lang="en-GB" dirty="0"/>
              <a:t>This page will be updated as soon as questions can be sourced.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</p:spTree>
    <p:extLst>
      <p:ext uri="{BB962C8B-B14F-4D97-AF65-F5344CB8AC3E}">
        <p14:creationId xmlns:p14="http://schemas.microsoft.com/office/powerpoint/2010/main" val="11400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GB" dirty="0"/>
              <a:t>Hyphens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2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550277"/>
            <a:ext cx="7886700" cy="3739004"/>
          </a:xfrm>
        </p:spPr>
        <p:txBody>
          <a:bodyPr/>
          <a:lstStyle/>
          <a:p>
            <a:r>
              <a:rPr lang="en-GB" dirty="0"/>
              <a:t>Try these SPaG Test questions out independently…</a:t>
            </a:r>
          </a:p>
        </p:txBody>
      </p:sp>
      <p:sp>
        <p:nvSpPr>
          <p:cNvPr id="21" name="Arrow: Left 20">
            <a:hlinkClick r:id="rId3" action="ppaction://hlinksldjump"/>
          </p:cNvPr>
          <p:cNvSpPr/>
          <p:nvPr/>
        </p:nvSpPr>
        <p:spPr>
          <a:xfrm>
            <a:off x="6900530" y="167191"/>
            <a:ext cx="2052401" cy="8095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to go back…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00" t="26681" r="30517" b="60302"/>
          <a:stretch/>
        </p:blipFill>
        <p:spPr>
          <a:xfrm>
            <a:off x="92990" y="102928"/>
            <a:ext cx="8957956" cy="17476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5057" t="57802" r="33104" b="33233"/>
          <a:stretch/>
        </p:blipFill>
        <p:spPr>
          <a:xfrm>
            <a:off x="92990" y="1879880"/>
            <a:ext cx="8863910" cy="1266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5058" t="39268" r="32126" b="31767"/>
          <a:stretch/>
        </p:blipFill>
        <p:spPr>
          <a:xfrm>
            <a:off x="977303" y="3243458"/>
            <a:ext cx="7768066" cy="35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2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Great Resource Websites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https://en.islcollective.com</a:t>
            </a:r>
            <a:endParaRPr lang="en-GB" dirty="0">
              <a:hlinkClick r:id="rId3"/>
            </a:endParaRPr>
          </a:p>
          <a:p>
            <a:r>
              <a:rPr lang="en-GB" dirty="0">
                <a:hlinkClick r:id="rId3"/>
              </a:rPr>
              <a:t>http://englishlinx.com/</a:t>
            </a:r>
            <a:endParaRPr lang="en-GB" dirty="0"/>
          </a:p>
          <a:p>
            <a:r>
              <a:rPr lang="en-GB" dirty="0">
                <a:hlinkClick r:id="rId4"/>
              </a:rPr>
              <a:t>http://www.worksheetplace.com/</a:t>
            </a:r>
            <a:endParaRPr lang="en-GB" dirty="0"/>
          </a:p>
          <a:p>
            <a:r>
              <a:rPr lang="en-GB" dirty="0">
                <a:hlinkClick r:id="rId5"/>
              </a:rPr>
              <a:t>http://flocabulary.com/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 err="1"/>
              <a:t>Grammaropolis</a:t>
            </a:r>
            <a:r>
              <a:rPr lang="en-GB" dirty="0"/>
              <a:t> on YouTube</a:t>
            </a:r>
          </a:p>
          <a:p>
            <a:r>
              <a:rPr lang="en-GB" dirty="0"/>
              <a:t>Anchor Education on YouTube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6"/>
              </a:rPr>
              <a:t>www.keystage2literacy.co.uk</a:t>
            </a:r>
            <a:r>
              <a:rPr lang="en-GB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41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Does Each Page Work?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989" t="19871" r="9023" b="10043"/>
          <a:stretch/>
        </p:blipFill>
        <p:spPr>
          <a:xfrm>
            <a:off x="1745299" y="1807779"/>
            <a:ext cx="5653402" cy="4193628"/>
          </a:xfrm>
          <a:prstGeom prst="rect">
            <a:avLst/>
          </a:prstGeom>
        </p:spPr>
      </p:pic>
      <p:sp>
        <p:nvSpPr>
          <p:cNvPr id="6" name="Arrow: Right 5"/>
          <p:cNvSpPr/>
          <p:nvPr/>
        </p:nvSpPr>
        <p:spPr>
          <a:xfrm rot="9218951">
            <a:off x="7141779" y="1569821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Right 7"/>
          <p:cNvSpPr/>
          <p:nvPr/>
        </p:nvSpPr>
        <p:spPr>
          <a:xfrm rot="9218951">
            <a:off x="7141778" y="4491696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Arrow: Right 8"/>
          <p:cNvSpPr/>
          <p:nvPr/>
        </p:nvSpPr>
        <p:spPr>
          <a:xfrm rot="9218951">
            <a:off x="7141779" y="3030759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Arrow: Right 9"/>
          <p:cNvSpPr/>
          <p:nvPr/>
        </p:nvSpPr>
        <p:spPr>
          <a:xfrm rot="12721607">
            <a:off x="5050222" y="5821994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243470" y="6469911"/>
            <a:ext cx="4657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Developed by </a:t>
            </a:r>
            <a:r>
              <a:rPr lang="en-GB" sz="1200" dirty="0">
                <a:hlinkClick r:id="rId3"/>
              </a:rPr>
              <a:t>www.keystage2literacy.co.uk</a:t>
            </a:r>
            <a:r>
              <a:rPr lang="en-GB" sz="1200" dirty="0"/>
              <a:t> </a:t>
            </a:r>
          </a:p>
        </p:txBody>
      </p:sp>
      <p:sp>
        <p:nvSpPr>
          <p:cNvPr id="13" name="Arrow: Right 12"/>
          <p:cNvSpPr/>
          <p:nvPr/>
        </p:nvSpPr>
        <p:spPr>
          <a:xfrm rot="12381049" flipH="1">
            <a:off x="1082565" y="2436680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/>
          <p:cNvSpPr/>
          <p:nvPr/>
        </p:nvSpPr>
        <p:spPr>
          <a:xfrm rot="12381049" flipH="1">
            <a:off x="1082564" y="4868233"/>
            <a:ext cx="972207" cy="3588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mage result for cgp sp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1" y="5144813"/>
            <a:ext cx="1109930" cy="15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3909" y="3832908"/>
            <a:ext cx="1377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CGP SPaG Book Page Reference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193" y="1372698"/>
            <a:ext cx="1377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The key information to cover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25407" y="449368"/>
            <a:ext cx="146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Click on this to return to the SPaG Grid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51253" y="1851023"/>
            <a:ext cx="1541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Any further examples for the topic area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25407" y="3371243"/>
            <a:ext cx="14673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Watch a video or song on this topic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29829" y="6060014"/>
            <a:ext cx="3191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/>
              <a:t>What do we know at the beginning? Go here before teaching anything.</a:t>
            </a:r>
          </a:p>
        </p:txBody>
      </p:sp>
    </p:spTree>
    <p:extLst>
      <p:ext uri="{BB962C8B-B14F-4D97-AF65-F5344CB8AC3E}">
        <p14:creationId xmlns:p14="http://schemas.microsoft.com/office/powerpoint/2010/main" val="3918208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2896</TotalTime>
  <Words>6555</Words>
  <Application>Microsoft Office PowerPoint</Application>
  <PresentationFormat>On-screen Show (4:3)</PresentationFormat>
  <Paragraphs>1018</Paragraphs>
  <Slides>95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0" baseType="lpstr">
      <vt:lpstr>Arial</vt:lpstr>
      <vt:lpstr>Calibri</vt:lpstr>
      <vt:lpstr>Calibri Light</vt:lpstr>
      <vt:lpstr>Wingdings</vt:lpstr>
      <vt:lpstr>Office Theme</vt:lpstr>
      <vt:lpstr>PowerPoint Presentation</vt:lpstr>
      <vt:lpstr>Prefixes</vt:lpstr>
      <vt:lpstr>Suffixes</vt:lpstr>
      <vt:lpstr>Capital Letters and Full Stops</vt:lpstr>
      <vt:lpstr>Verbs</vt:lpstr>
      <vt:lpstr>Adjectives</vt:lpstr>
      <vt:lpstr>Question &amp; Exclamation Marks</vt:lpstr>
      <vt:lpstr>Nouns &amp; Pronouns</vt:lpstr>
      <vt:lpstr>Apostrophes</vt:lpstr>
      <vt:lpstr>Commas</vt:lpstr>
      <vt:lpstr>Adverbs</vt:lpstr>
      <vt:lpstr>Present and Past Tense</vt:lpstr>
      <vt:lpstr>Coordination/Subordination</vt:lpstr>
      <vt:lpstr>Commands and Statements</vt:lpstr>
      <vt:lpstr>Continuous Form of Verbs</vt:lpstr>
      <vt:lpstr>Determiners</vt:lpstr>
      <vt:lpstr>Conjunctions</vt:lpstr>
      <vt:lpstr>Prepositions</vt:lpstr>
      <vt:lpstr>Perfect Form of Verbs</vt:lpstr>
      <vt:lpstr>Synonyms &amp; Antonyms</vt:lpstr>
      <vt:lpstr>Inverted Commas</vt:lpstr>
      <vt:lpstr>Plural/Possessive ‘-s’</vt:lpstr>
      <vt:lpstr>Fronted Adverbials</vt:lpstr>
      <vt:lpstr>Verb Inflections</vt:lpstr>
      <vt:lpstr>Modal Verbs</vt:lpstr>
      <vt:lpstr>Cohesive Devices</vt:lpstr>
      <vt:lpstr>Verb Prefixes</vt:lpstr>
      <vt:lpstr>Parenthesis</vt:lpstr>
      <vt:lpstr>Relative Clauses</vt:lpstr>
      <vt:lpstr>Noun Phrases</vt:lpstr>
      <vt:lpstr>Subjunctive Form</vt:lpstr>
      <vt:lpstr>Formal and Informal</vt:lpstr>
      <vt:lpstr>Passive and Active Voice</vt:lpstr>
      <vt:lpstr>Colons and Semi Colons</vt:lpstr>
      <vt:lpstr>Elision</vt:lpstr>
      <vt:lpstr>Hyphens (&amp; Dashes)</vt:lpstr>
      <vt:lpstr>Prefixes</vt:lpstr>
      <vt:lpstr>PowerPoint Presentation</vt:lpstr>
      <vt:lpstr>Suffixes</vt:lpstr>
      <vt:lpstr>Capital Letters and Full Stops</vt:lpstr>
      <vt:lpstr>PowerPoint Presentation</vt:lpstr>
      <vt:lpstr>Verbs</vt:lpstr>
      <vt:lpstr>Adjectives</vt:lpstr>
      <vt:lpstr>PowerPoint Presentation</vt:lpstr>
      <vt:lpstr>Question &amp; Exclamation Marks</vt:lpstr>
      <vt:lpstr>PowerPoint Presentation</vt:lpstr>
      <vt:lpstr>Nouns &amp; Pronouns</vt:lpstr>
      <vt:lpstr>PowerPoint Presentation</vt:lpstr>
      <vt:lpstr>PowerPoint Presentation</vt:lpstr>
      <vt:lpstr>Apostrophes</vt:lpstr>
      <vt:lpstr>PowerPoint Presentation</vt:lpstr>
      <vt:lpstr>Commas</vt:lpstr>
      <vt:lpstr>Adverbs</vt:lpstr>
      <vt:lpstr>Complete these sentences with a sensible adverb.</vt:lpstr>
      <vt:lpstr>Present &amp; Past Tense</vt:lpstr>
      <vt:lpstr>PowerPoint Presentation</vt:lpstr>
      <vt:lpstr>Subordination/Coordination</vt:lpstr>
      <vt:lpstr>Commands &amp; Statements</vt:lpstr>
      <vt:lpstr>PowerPoint Presentation</vt:lpstr>
      <vt:lpstr>Continuous Form of Verbs</vt:lpstr>
      <vt:lpstr>Determiners</vt:lpstr>
      <vt:lpstr>Conjunctions</vt:lpstr>
      <vt:lpstr>Prepositions</vt:lpstr>
      <vt:lpstr>PowerPoint Presentation</vt:lpstr>
      <vt:lpstr>Perfect Form of Verbs</vt:lpstr>
      <vt:lpstr>PowerPoint Presentation</vt:lpstr>
      <vt:lpstr>Synonyms &amp; Antonyms</vt:lpstr>
      <vt:lpstr>PowerPoint Presentation</vt:lpstr>
      <vt:lpstr>PowerPoint Presentation</vt:lpstr>
      <vt:lpstr>Inverted Commas</vt:lpstr>
      <vt:lpstr>Plural/Possessive ‘-s’</vt:lpstr>
      <vt:lpstr>Fronted Adverbials</vt:lpstr>
      <vt:lpstr>Verb Inflections</vt:lpstr>
      <vt:lpstr>Modal Verbs</vt:lpstr>
      <vt:lpstr>Modal Verbs</vt:lpstr>
      <vt:lpstr>Cohesive Devices</vt:lpstr>
      <vt:lpstr>Cohesive Devices</vt:lpstr>
      <vt:lpstr>Verb Prefixes</vt:lpstr>
      <vt:lpstr>Parenthesis</vt:lpstr>
      <vt:lpstr>PowerPoint Presentation</vt:lpstr>
      <vt:lpstr>Relative Clauses</vt:lpstr>
      <vt:lpstr>Relative Clauses</vt:lpstr>
      <vt:lpstr>Noun Phrases</vt:lpstr>
      <vt:lpstr>Subjunctive Form</vt:lpstr>
      <vt:lpstr>Formal and Informal</vt:lpstr>
      <vt:lpstr>PowerPoint Presentation</vt:lpstr>
      <vt:lpstr>Passive and Active Voice</vt:lpstr>
      <vt:lpstr>PowerPoint Presentation</vt:lpstr>
      <vt:lpstr>Active to passive</vt:lpstr>
      <vt:lpstr>Colons and Semi Colons</vt:lpstr>
      <vt:lpstr>PowerPoint Presentation</vt:lpstr>
      <vt:lpstr>Elision</vt:lpstr>
      <vt:lpstr>Hyphens</vt:lpstr>
      <vt:lpstr>Great Resource Websites</vt:lpstr>
      <vt:lpstr>How Does Each Page Work?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Birch</dc:creator>
  <cp:lastModifiedBy>Mrs Taylor</cp:lastModifiedBy>
  <cp:revision>232</cp:revision>
  <cp:lastPrinted>2017-03-13T09:11:38Z</cp:lastPrinted>
  <dcterms:created xsi:type="dcterms:W3CDTF">2017-01-24T18:14:50Z</dcterms:created>
  <dcterms:modified xsi:type="dcterms:W3CDTF">2022-03-10T11:28:14Z</dcterms:modified>
</cp:coreProperties>
</file>