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0" r:id="rId3"/>
    <p:sldId id="278" r:id="rId4"/>
    <p:sldId id="279"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A992"/>
    <a:srgbClr val="26CC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109" d="100"/>
          <a:sy n="109" d="100"/>
        </p:scale>
        <p:origin x="7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slide" Target="../slides/slide18.xml"/><Relationship Id="rId13" Type="http://schemas.openxmlformats.org/officeDocument/2006/relationships/slide" Target="../slides/slide10.xml"/><Relationship Id="rId3" Type="http://schemas.openxmlformats.org/officeDocument/2006/relationships/slide" Target="../slides/slide8.xml"/><Relationship Id="rId7" Type="http://schemas.openxmlformats.org/officeDocument/2006/relationships/slide" Target="../slides/slide17.xml"/><Relationship Id="rId12" Type="http://schemas.openxmlformats.org/officeDocument/2006/relationships/slide" Target="../slides/slide16.xml"/><Relationship Id="rId2" Type="http://schemas.openxmlformats.org/officeDocument/2006/relationships/slide" Target="../slides/slide7.xml"/><Relationship Id="rId1" Type="http://schemas.openxmlformats.org/officeDocument/2006/relationships/slide" Target="../slides/slide6.xml"/><Relationship Id="rId6" Type="http://schemas.openxmlformats.org/officeDocument/2006/relationships/slide" Target="../slides/slide11.xml"/><Relationship Id="rId11" Type="http://schemas.openxmlformats.org/officeDocument/2006/relationships/slide" Target="../slides/slide13.xml"/><Relationship Id="rId5" Type="http://schemas.openxmlformats.org/officeDocument/2006/relationships/slide" Target="../slides/slide5.xml"/><Relationship Id="rId10" Type="http://schemas.openxmlformats.org/officeDocument/2006/relationships/slide" Target="../slides/slide14.xml"/><Relationship Id="rId4" Type="http://schemas.openxmlformats.org/officeDocument/2006/relationships/slide" Target="../slides/slide9.xml"/><Relationship Id="rId9"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88D373-C481-4E8D-90A0-104028BBE6DD}" type="doc">
      <dgm:prSet loTypeId="urn:microsoft.com/office/officeart/2005/8/layout/default" loCatId="list" qsTypeId="urn:microsoft.com/office/officeart/2005/8/quickstyle/3d2" qsCatId="3D" csTypeId="urn:microsoft.com/office/officeart/2005/8/colors/colorful1" csCatId="colorful" phldr="1"/>
      <dgm:spPr/>
      <dgm:t>
        <a:bodyPr/>
        <a:lstStyle/>
        <a:p>
          <a:endParaRPr lang="en-US"/>
        </a:p>
      </dgm:t>
    </dgm:pt>
    <dgm:pt modelId="{EBED850D-63EE-4C97-87C4-B3E7BFB893FA}">
      <dgm:prSet custT="1"/>
      <dgm:spPr>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dgm:spPr>
      <dgm:t>
        <a:bodyPr/>
        <a:lstStyle/>
        <a:p>
          <a:r>
            <a:rPr lang="en-US" sz="1400" b="1" dirty="0">
              <a:solidFill>
                <a:schemeClr val="tx1">
                  <a:lumMod val="95000"/>
                  <a:lumOff val="5000"/>
                </a:schemeClr>
              </a:solidFill>
              <a:latin typeface="Chalkboard" panose="03050602040202020205" pitchFamily="66" charset="77"/>
            </a:rPr>
            <a:t>Teaching and access to the curriculum</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6EFB13ED-CE61-4215-80CC-133A0B61D920}" type="parTrans" cxnId="{73C68664-8F7D-49C8-AF76-47252EB8F224}">
      <dgm:prSet/>
      <dgm:spPr/>
      <dgm:t>
        <a:bodyPr/>
        <a:lstStyle/>
        <a:p>
          <a:endParaRPr lang="en-US"/>
        </a:p>
      </dgm:t>
    </dgm:pt>
    <dgm:pt modelId="{5057D9CE-DB98-48A8-8319-CFF0F22330C0}" type="sibTrans" cxnId="{73C68664-8F7D-49C8-AF76-47252EB8F224}">
      <dgm:prSet/>
      <dgm:spPr/>
      <dgm:t>
        <a:bodyPr/>
        <a:lstStyle/>
        <a:p>
          <a:endParaRPr lang="en-US"/>
        </a:p>
      </dgm:t>
    </dgm:pt>
    <dgm:pt modelId="{8B661CF4-74A6-4597-89A8-15E88A1B4A7E}">
      <dgm:prSet custT="1"/>
      <dgm:spPr>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dgm:spPr>
      <dgm:t>
        <a:bodyPr/>
        <a:lstStyle/>
        <a:p>
          <a:r>
            <a:rPr lang="en-US" sz="1400" b="1" dirty="0">
              <a:solidFill>
                <a:schemeClr val="tx1">
                  <a:lumMod val="95000"/>
                  <a:lumOff val="5000"/>
                </a:schemeClr>
              </a:solidFill>
              <a:latin typeface="Chalkboard" panose="03050602040202020205" pitchFamily="66" charset="77"/>
            </a:rPr>
            <a:t>SEND awareness and staff training</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D9D2D10-6E92-4DFB-A767-EDE6EEED0B4D}" type="parTrans" cxnId="{D83C9F76-2AEA-4F96-9D30-7447E552A0CB}">
      <dgm:prSet/>
      <dgm:spPr/>
      <dgm:t>
        <a:bodyPr/>
        <a:lstStyle/>
        <a:p>
          <a:endParaRPr lang="en-US"/>
        </a:p>
      </dgm:t>
    </dgm:pt>
    <dgm:pt modelId="{439729EF-9B6E-4828-8AD0-7946ACE2D72A}" type="sibTrans" cxnId="{D83C9F76-2AEA-4F96-9D30-7447E552A0CB}">
      <dgm:prSet/>
      <dgm:spPr/>
      <dgm:t>
        <a:bodyPr/>
        <a:lstStyle/>
        <a:p>
          <a:endParaRPr lang="en-US"/>
        </a:p>
      </dgm:t>
    </dgm:pt>
    <dgm:pt modelId="{BBB5C02D-BE25-0845-8330-3C70626A925C}">
      <dgm:prSet custT="1"/>
      <dgm:spPr>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dgm:spPr>
      <dgm:t>
        <a:bodyPr/>
        <a:lstStyle/>
        <a:p>
          <a:r>
            <a:rPr lang="en-GB" sz="1400" b="1" dirty="0">
              <a:solidFill>
                <a:schemeClr val="tx1">
                  <a:lumMod val="95000"/>
                  <a:lumOff val="5000"/>
                </a:schemeClr>
              </a:solidFill>
              <a:latin typeface="Chalkboard" panose="03050602040202020205" pitchFamily="66" charset="77"/>
            </a:rPr>
            <a:t>External agencies LA offer</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563E5E0F-FF96-E340-A01A-F1FE6895CE4E}" type="parTrans" cxnId="{F0520D90-D657-1845-AE3D-FB672F4206AE}">
      <dgm:prSet/>
      <dgm:spPr/>
      <dgm:t>
        <a:bodyPr/>
        <a:lstStyle/>
        <a:p>
          <a:endParaRPr lang="en-GB"/>
        </a:p>
      </dgm:t>
    </dgm:pt>
    <dgm:pt modelId="{7D70461A-9243-E342-9ED1-84C0A91B361F}" type="sibTrans" cxnId="{F0520D90-D657-1845-AE3D-FB672F4206AE}">
      <dgm:prSet/>
      <dgm:spPr/>
      <dgm:t>
        <a:bodyPr/>
        <a:lstStyle/>
        <a:p>
          <a:endParaRPr lang="en-GB"/>
        </a:p>
      </dgm:t>
    </dgm:pt>
    <dgm:pt modelId="{75AE14DF-B80D-964B-B3C4-48CA4B6BEB6B}">
      <dgm:prSet custT="1"/>
      <dgm:spPr>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dgm:spPr>
      <dgm:t>
        <a:bodyPr/>
        <a:lstStyle/>
        <a:p>
          <a:r>
            <a:rPr lang="en-GB" sz="1400" b="1" dirty="0" smtClean="0">
              <a:solidFill>
                <a:schemeClr val="tx1">
                  <a:lumMod val="95000"/>
                  <a:lumOff val="5000"/>
                </a:schemeClr>
              </a:solidFill>
              <a:latin typeface="Chalkboard" panose="03050602040202020205" pitchFamily="66" charset="77"/>
            </a:rPr>
            <a:t>Assessments and attainment</a:t>
          </a:r>
          <a:endParaRPr lang="en-GB" sz="1400" b="1" dirty="0">
            <a:solidFill>
              <a:schemeClr val="tx1">
                <a:lumMod val="95000"/>
                <a:lumOff val="5000"/>
              </a:schemeClr>
            </a:solidFill>
            <a:latin typeface="Chalkboard" panose="03050602040202020205" pitchFamily="66" charset="77"/>
          </a:endParaRP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637FB61F-410A-574D-9A3C-8873141F9C1B}" type="parTrans" cxnId="{9248213D-F940-744E-BD84-6B2C2EAEBF92}">
      <dgm:prSet/>
      <dgm:spPr/>
      <dgm:t>
        <a:bodyPr/>
        <a:lstStyle/>
        <a:p>
          <a:endParaRPr lang="en-GB"/>
        </a:p>
      </dgm:t>
    </dgm:pt>
    <dgm:pt modelId="{F524E026-99DF-CF4D-833A-3E0898BD8B8F}" type="sibTrans" cxnId="{9248213D-F940-744E-BD84-6B2C2EAEBF92}">
      <dgm:prSet/>
      <dgm:spPr/>
      <dgm:t>
        <a:bodyPr/>
        <a:lstStyle/>
        <a:p>
          <a:endParaRPr lang="en-GB"/>
        </a:p>
      </dgm:t>
    </dgm:pt>
    <dgm:pt modelId="{474DE8FE-835C-E243-BACD-0ACE8F8DBD37}">
      <dgm:prSet custT="1"/>
      <dgm:spPr>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dgm:spPr>
      <dgm:t>
        <a:bodyPr/>
        <a:lstStyle/>
        <a:p>
          <a:r>
            <a:rPr lang="en-GB" sz="1400" b="1" dirty="0">
              <a:solidFill>
                <a:schemeClr val="tx1">
                  <a:lumMod val="95000"/>
                  <a:lumOff val="5000"/>
                </a:schemeClr>
              </a:solidFill>
              <a:latin typeface="Chalkboard" panose="03050602040202020205" pitchFamily="66" charset="77"/>
            </a:rPr>
            <a:t>Norfolk local offer/ </a:t>
          </a:r>
          <a:r>
            <a:rPr lang="en-GB" sz="1400" b="1" dirty="0" smtClean="0">
              <a:solidFill>
                <a:schemeClr val="tx1">
                  <a:lumMod val="95000"/>
                  <a:lumOff val="5000"/>
                </a:schemeClr>
              </a:solidFill>
              <a:latin typeface="Chalkboard" panose="03050602040202020205" pitchFamily="66" charset="77"/>
            </a:rPr>
            <a:t>directory and SENDIASS</a:t>
          </a:r>
          <a:endParaRPr lang="en-GB" sz="1400" b="1" dirty="0">
            <a:solidFill>
              <a:schemeClr val="tx1">
                <a:lumMod val="95000"/>
                <a:lumOff val="5000"/>
              </a:schemeClr>
            </a:solidFill>
            <a:latin typeface="Chalkboard" panose="03050602040202020205" pitchFamily="66" charset="77"/>
          </a:endParaRP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7FC2AA6A-CF7F-994F-99FB-4EA542227C34}" type="parTrans" cxnId="{76DCC2E6-5BBD-AC4A-8696-F20E0ECD1D28}">
      <dgm:prSet/>
      <dgm:spPr/>
      <dgm:t>
        <a:bodyPr/>
        <a:lstStyle/>
        <a:p>
          <a:endParaRPr lang="en-GB"/>
        </a:p>
      </dgm:t>
    </dgm:pt>
    <dgm:pt modelId="{21073D19-F91B-A543-BD6F-B81DF5947303}" type="sibTrans" cxnId="{76DCC2E6-5BBD-AC4A-8696-F20E0ECD1D28}">
      <dgm:prSet/>
      <dgm:spPr/>
      <dgm:t>
        <a:bodyPr/>
        <a:lstStyle/>
        <a:p>
          <a:endParaRPr lang="en-GB"/>
        </a:p>
      </dgm:t>
    </dgm:pt>
    <dgm:pt modelId="{A5084636-D92B-6D46-B01F-175EE28951B4}">
      <dgm:prSet custT="1"/>
      <dgm:spPr>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dgm:spPr>
      <dgm:t>
        <a:bodyPr/>
        <a:lstStyle/>
        <a:p>
          <a:r>
            <a:rPr lang="en-GB" sz="1400" b="1" dirty="0">
              <a:solidFill>
                <a:schemeClr val="tx1">
                  <a:lumMod val="95000"/>
                  <a:lumOff val="5000"/>
                </a:schemeClr>
              </a:solidFill>
              <a:latin typeface="Chalkboard" panose="03050602040202020205" pitchFamily="66" charset="77"/>
            </a:rPr>
            <a:t>Trips, visits and school events</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2DE77600-A664-4541-98A3-438C2EDA59D8}" type="parTrans" cxnId="{64009E22-FF7F-9443-BF6B-C88789410F81}">
      <dgm:prSet/>
      <dgm:spPr/>
      <dgm:t>
        <a:bodyPr/>
        <a:lstStyle/>
        <a:p>
          <a:endParaRPr lang="en-GB"/>
        </a:p>
      </dgm:t>
    </dgm:pt>
    <dgm:pt modelId="{C5C3C29E-4551-1D42-9031-E7133B4B08FC}" type="sibTrans" cxnId="{64009E22-FF7F-9443-BF6B-C88789410F81}">
      <dgm:prSet/>
      <dgm:spPr/>
      <dgm:t>
        <a:bodyPr/>
        <a:lstStyle/>
        <a:p>
          <a:endParaRPr lang="en-GB"/>
        </a:p>
      </dgm:t>
    </dgm:pt>
    <dgm:pt modelId="{773EB110-091D-334F-982A-4277E630BDF0}">
      <dgm:prSet custT="1"/>
      <dgm:spPr>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dgm:spPr>
      <dgm:t>
        <a:bodyPr/>
        <a:lstStyle/>
        <a:p>
          <a:r>
            <a:rPr lang="en-GB" sz="1400" b="1" dirty="0">
              <a:solidFill>
                <a:schemeClr val="tx1">
                  <a:lumMod val="95000"/>
                  <a:lumOff val="5000"/>
                </a:schemeClr>
              </a:solidFill>
              <a:latin typeface="Chalkboard" panose="03050602040202020205" pitchFamily="66" charset="77"/>
            </a:rPr>
            <a:t>Index of language and acronyms</a:t>
          </a:r>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87E90C31-6739-9040-8203-09A60E7EEEE7}" type="parTrans" cxnId="{C693B392-C90F-FD44-92BA-FF75146B84F9}">
      <dgm:prSet/>
      <dgm:spPr/>
      <dgm:t>
        <a:bodyPr/>
        <a:lstStyle/>
        <a:p>
          <a:endParaRPr lang="en-GB"/>
        </a:p>
      </dgm:t>
    </dgm:pt>
    <dgm:pt modelId="{D273483A-8F8A-E34B-AA20-4CFD5BA59689}" type="sibTrans" cxnId="{C693B392-C90F-FD44-92BA-FF75146B84F9}">
      <dgm:prSet/>
      <dgm:spPr/>
      <dgm:t>
        <a:bodyPr/>
        <a:lstStyle/>
        <a:p>
          <a:endParaRPr lang="en-GB"/>
        </a:p>
      </dgm:t>
    </dgm:pt>
    <dgm:pt modelId="{8AE5377A-6A33-6D4A-8DBE-BD824708BF4C}">
      <dgm:prSet custT="1"/>
      <dgm:spPr>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dgm:spPr>
      <dgm:t>
        <a:bodyPr/>
        <a:lstStyle/>
        <a:p>
          <a:r>
            <a:rPr lang="en-GB" sz="1400" b="1" dirty="0">
              <a:solidFill>
                <a:schemeClr val="tx1">
                  <a:lumMod val="95000"/>
                  <a:lumOff val="5000"/>
                </a:schemeClr>
              </a:solidFill>
              <a:latin typeface="Chalkboard" panose="03050602040202020205" pitchFamily="66" charset="77"/>
            </a:rPr>
            <a:t>Contacts and FAQ’s</a:t>
          </a:r>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7FB0B77F-8444-5247-91E0-E07135E4F117}" type="parTrans" cxnId="{ABCF2411-300C-A844-8DA3-FF395D954A88}">
      <dgm:prSet/>
      <dgm:spPr/>
      <dgm:t>
        <a:bodyPr/>
        <a:lstStyle/>
        <a:p>
          <a:endParaRPr lang="en-GB"/>
        </a:p>
      </dgm:t>
    </dgm:pt>
    <dgm:pt modelId="{189A902F-5B31-614E-A813-346065DA92B7}" type="sibTrans" cxnId="{ABCF2411-300C-A844-8DA3-FF395D954A88}">
      <dgm:prSet/>
      <dgm:spPr/>
      <dgm:t>
        <a:bodyPr/>
        <a:lstStyle/>
        <a:p>
          <a:endParaRPr lang="en-GB"/>
        </a:p>
      </dgm:t>
    </dgm:pt>
    <dgm:pt modelId="{60245C7B-2B99-A244-852C-4E08AE46188E}">
      <dgm:prSet custT="1"/>
      <dgm:spPr>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dgm:spPr>
      <dgm:t>
        <a:bodyPr/>
        <a:lstStyle/>
        <a:p>
          <a:r>
            <a:rPr lang="en-GB" sz="1400" b="1" dirty="0">
              <a:solidFill>
                <a:schemeClr val="tx1">
                  <a:lumMod val="95000"/>
                  <a:lumOff val="5000"/>
                </a:schemeClr>
              </a:solidFill>
              <a:latin typeface="Chalkboard" panose="03050602040202020205" pitchFamily="66" charset="77"/>
            </a:rPr>
            <a:t>Parent and pupil voice</a:t>
          </a:r>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19A2E6D6-CF39-9B4F-AA62-0E771EFF435C}" type="parTrans" cxnId="{76336532-3673-8847-940E-826253AD7370}">
      <dgm:prSet/>
      <dgm:spPr/>
      <dgm:t>
        <a:bodyPr/>
        <a:lstStyle/>
        <a:p>
          <a:endParaRPr lang="en-GB"/>
        </a:p>
      </dgm:t>
    </dgm:pt>
    <dgm:pt modelId="{80D19C70-3623-2747-8DBB-D481D7AE4DB6}" type="sibTrans" cxnId="{76336532-3673-8847-940E-826253AD7370}">
      <dgm:prSet/>
      <dgm:spPr/>
      <dgm:t>
        <a:bodyPr/>
        <a:lstStyle/>
        <a:p>
          <a:endParaRPr lang="en-GB"/>
        </a:p>
      </dgm:t>
    </dgm:pt>
    <dgm:pt modelId="{BCE72102-06F3-194C-9B73-04C6663CC352}">
      <dgm:prSet custT="1"/>
      <dgm:spPr>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dgm:spPr>
      <dgm:t>
        <a:bodyPr/>
        <a:lstStyle/>
        <a:p>
          <a:r>
            <a:rPr lang="en-GB" sz="1400" b="1" dirty="0">
              <a:solidFill>
                <a:schemeClr val="tx1">
                  <a:lumMod val="95000"/>
                  <a:lumOff val="5000"/>
                </a:schemeClr>
              </a:solidFill>
              <a:latin typeface="Chalkboard" panose="03050602040202020205" pitchFamily="66" charset="77"/>
            </a:rPr>
            <a:t>Roles and responsibilities of staff</a:t>
          </a:r>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CCAEA338-ABAD-224E-B9AB-10BBF67088A7}" type="parTrans" cxnId="{C3F9BFC1-4A78-CC4A-A889-69E4A8A3D245}">
      <dgm:prSet/>
      <dgm:spPr/>
      <dgm:t>
        <a:bodyPr/>
        <a:lstStyle/>
        <a:p>
          <a:endParaRPr lang="en-GB"/>
        </a:p>
      </dgm:t>
    </dgm:pt>
    <dgm:pt modelId="{037FED98-610D-4549-9ACE-996E67646FE4}" type="sibTrans" cxnId="{C3F9BFC1-4A78-CC4A-A889-69E4A8A3D245}">
      <dgm:prSet/>
      <dgm:spPr/>
      <dgm:t>
        <a:bodyPr/>
        <a:lstStyle/>
        <a:p>
          <a:endParaRPr lang="en-GB"/>
        </a:p>
      </dgm:t>
    </dgm:pt>
    <dgm:pt modelId="{E4BEC927-7CF2-914A-9957-C89DB7C9E870}">
      <dgm:prSet custT="1"/>
      <dgm:spPr>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dgm:spPr>
      <dgm:t>
        <a:bodyPr/>
        <a:lstStyle/>
        <a:p>
          <a:r>
            <a:rPr lang="en-GB" sz="1400" b="1" dirty="0">
              <a:solidFill>
                <a:schemeClr val="tx1">
                  <a:lumMod val="95000"/>
                  <a:lumOff val="5000"/>
                </a:schemeClr>
              </a:solidFill>
              <a:latin typeface="Chalkboard" panose="03050602040202020205" pitchFamily="66" charset="77"/>
            </a:rPr>
            <a:t>Transition between classes and schools</a:t>
          </a:r>
        </a:p>
      </dgm:t>
      <dgm:extLst>
        <a:ext uri="{E40237B7-FDA0-4F09-8148-C483321AD2D9}">
          <dgm14:cNvPr xmlns:dgm14="http://schemas.microsoft.com/office/drawing/2010/diagram" id="0" name="">
            <a:hlinkClick xmlns:r="http://schemas.openxmlformats.org/officeDocument/2006/relationships" r:id="rId11" action="ppaction://hlinksldjump"/>
          </dgm14:cNvPr>
        </a:ext>
      </dgm:extLst>
    </dgm:pt>
    <dgm:pt modelId="{96209BC3-9DB8-B247-8A4A-7FE16FF9731B}" type="sibTrans" cxnId="{C7155FA8-7414-4E42-ADBB-394DCEB25E86}">
      <dgm:prSet/>
      <dgm:spPr/>
      <dgm:t>
        <a:bodyPr/>
        <a:lstStyle/>
        <a:p>
          <a:endParaRPr lang="en-GB"/>
        </a:p>
      </dgm:t>
    </dgm:pt>
    <dgm:pt modelId="{21DB85CF-CA13-6D4D-9216-BB6CA34236D9}" type="parTrans" cxnId="{C7155FA8-7414-4E42-ADBB-394DCEB25E86}">
      <dgm:prSet/>
      <dgm:spPr/>
      <dgm:t>
        <a:bodyPr/>
        <a:lstStyle/>
        <a:p>
          <a:endParaRPr lang="en-GB"/>
        </a:p>
      </dgm:t>
    </dgm:pt>
    <dgm:pt modelId="{ACB460F6-DCF7-5A40-B555-1D58053C8D67}">
      <dgm:prSet custT="1"/>
      <dgm:spPr>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dgm:spPr>
      <dgm:t>
        <a:bodyPr/>
        <a:lstStyle/>
        <a:p>
          <a:r>
            <a:rPr lang="en-GB" sz="1400" b="1" dirty="0">
              <a:solidFill>
                <a:schemeClr val="tx1">
                  <a:lumMod val="95000"/>
                  <a:lumOff val="5000"/>
                </a:schemeClr>
              </a:solidFill>
              <a:latin typeface="Chalkboard" panose="03050602040202020205" pitchFamily="66" charset="77"/>
            </a:rPr>
            <a:t>Educational health care plans (EHCP)</a:t>
          </a:r>
        </a:p>
      </dgm:t>
      <dgm:extLst>
        <a:ext uri="{E40237B7-FDA0-4F09-8148-C483321AD2D9}">
          <dgm14:cNvPr xmlns:dgm14="http://schemas.microsoft.com/office/drawing/2010/diagram" id="0" name="">
            <a:hlinkClick xmlns:r="http://schemas.openxmlformats.org/officeDocument/2006/relationships" r:id="rId12" action="ppaction://hlinksldjump"/>
          </dgm14:cNvPr>
        </a:ext>
      </dgm:extLst>
    </dgm:pt>
    <dgm:pt modelId="{B7E7D3F4-D88D-A748-9CAC-F253E0CA4E62}" type="parTrans" cxnId="{DCBC3234-3D92-B94A-B031-826EFAF50326}">
      <dgm:prSet/>
      <dgm:spPr/>
      <dgm:t>
        <a:bodyPr/>
        <a:lstStyle/>
        <a:p>
          <a:endParaRPr lang="en-GB"/>
        </a:p>
      </dgm:t>
    </dgm:pt>
    <dgm:pt modelId="{430CBDDD-26A8-8D48-8CF1-6417D3A1F4B4}" type="sibTrans" cxnId="{DCBC3234-3D92-B94A-B031-826EFAF50326}">
      <dgm:prSet/>
      <dgm:spPr/>
      <dgm:t>
        <a:bodyPr/>
        <a:lstStyle/>
        <a:p>
          <a:endParaRPr lang="en-GB"/>
        </a:p>
      </dgm:t>
    </dgm:pt>
    <dgm:pt modelId="{D9A9E17C-E95E-460D-88BF-7ED0C491F3EF}">
      <dgm:prSet custT="1"/>
      <dgm:spPr>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dgm:spPr>
      <dgm:t>
        <a:bodyPr/>
        <a:lstStyle/>
        <a:p>
          <a:r>
            <a:rPr lang="en-GB" sz="1400" b="1" dirty="0">
              <a:solidFill>
                <a:schemeClr val="tx1">
                  <a:lumMod val="95000"/>
                  <a:lumOff val="5000"/>
                </a:schemeClr>
              </a:solidFill>
              <a:latin typeface="Chalkboard" panose="03050602040202020205" pitchFamily="66" charset="77"/>
            </a:rPr>
            <a:t>Provision mapping and tracking targets</a:t>
          </a:r>
        </a:p>
      </dgm:t>
      <dgm:extLst>
        <a:ext uri="{E40237B7-FDA0-4F09-8148-C483321AD2D9}">
          <dgm14:cNvPr xmlns:dgm14="http://schemas.microsoft.com/office/drawing/2010/diagram" id="0" name="">
            <a:hlinkClick xmlns:r="http://schemas.openxmlformats.org/officeDocument/2006/relationships" r:id="rId13" action="ppaction://hlinksldjump"/>
          </dgm14:cNvPr>
        </a:ext>
      </dgm:extLst>
    </dgm:pt>
    <dgm:pt modelId="{9A1D90AA-9161-4554-8B4A-A217CA982E1A}" type="parTrans" cxnId="{FAB70C59-0D3B-4D7E-AB9E-02F1A23244EE}">
      <dgm:prSet/>
      <dgm:spPr/>
      <dgm:t>
        <a:bodyPr/>
        <a:lstStyle/>
        <a:p>
          <a:endParaRPr lang="en-US"/>
        </a:p>
      </dgm:t>
    </dgm:pt>
    <dgm:pt modelId="{800F0B3B-C532-430C-B03D-2368FE149F9B}" type="sibTrans" cxnId="{FAB70C59-0D3B-4D7E-AB9E-02F1A23244EE}">
      <dgm:prSet/>
      <dgm:spPr/>
      <dgm:t>
        <a:bodyPr/>
        <a:lstStyle/>
        <a:p>
          <a:endParaRPr lang="en-US"/>
        </a:p>
      </dgm:t>
    </dgm:pt>
    <dgm:pt modelId="{5C3348EB-3C82-8E47-BE09-EDD007CDE812}" type="pres">
      <dgm:prSet presAssocID="{3C88D373-C481-4E8D-90A0-104028BBE6DD}" presName="diagram" presStyleCnt="0">
        <dgm:presLayoutVars>
          <dgm:dir/>
          <dgm:resizeHandles val="exact"/>
        </dgm:presLayoutVars>
      </dgm:prSet>
      <dgm:spPr/>
      <dgm:t>
        <a:bodyPr/>
        <a:lstStyle/>
        <a:p>
          <a:endParaRPr lang="en-US"/>
        </a:p>
      </dgm:t>
    </dgm:pt>
    <dgm:pt modelId="{95BD0ADC-C2D9-314A-BB84-0F4750513139}" type="pres">
      <dgm:prSet presAssocID="{EBED850D-63EE-4C97-87C4-B3E7BFB893FA}" presName="node" presStyleLbl="node1" presStyleIdx="0" presStyleCnt="13">
        <dgm:presLayoutVars>
          <dgm:bulletEnabled val="1"/>
        </dgm:presLayoutVars>
      </dgm:prSet>
      <dgm:spPr/>
      <dgm:t>
        <a:bodyPr/>
        <a:lstStyle/>
        <a:p>
          <a:endParaRPr lang="en-US"/>
        </a:p>
      </dgm:t>
    </dgm:pt>
    <dgm:pt modelId="{5C22CAA6-C195-C843-A33C-A9C9BE540EF4}" type="pres">
      <dgm:prSet presAssocID="{5057D9CE-DB98-48A8-8319-CFF0F22330C0}" presName="sibTrans" presStyleCnt="0"/>
      <dgm:spPr/>
    </dgm:pt>
    <dgm:pt modelId="{2DEC982A-20CD-CB49-9D30-237550A86051}" type="pres">
      <dgm:prSet presAssocID="{8B661CF4-74A6-4597-89A8-15E88A1B4A7E}" presName="node" presStyleLbl="node1" presStyleIdx="1" presStyleCnt="13" custLinFactX="-8971" custLinFactY="100000" custLinFactNeighborX="-100000" custLinFactNeighborY="126725">
        <dgm:presLayoutVars>
          <dgm:bulletEnabled val="1"/>
        </dgm:presLayoutVars>
      </dgm:prSet>
      <dgm:spPr/>
      <dgm:t>
        <a:bodyPr/>
        <a:lstStyle/>
        <a:p>
          <a:endParaRPr lang="en-US"/>
        </a:p>
      </dgm:t>
    </dgm:pt>
    <dgm:pt modelId="{A768762D-AF2C-724E-9F0D-8C5FA3C92FE1}" type="pres">
      <dgm:prSet presAssocID="{439729EF-9B6E-4828-8AD0-7946ACE2D72A}" presName="sibTrans" presStyleCnt="0"/>
      <dgm:spPr/>
    </dgm:pt>
    <dgm:pt modelId="{36581640-BF17-3F45-94DF-C73D5F4DE4F5}" type="pres">
      <dgm:prSet presAssocID="{BBB5C02D-BE25-0845-8330-3C70626A925C}" presName="node" presStyleLbl="node1" presStyleIdx="2" presStyleCnt="13" custLinFactX="100000" custLinFactY="11731" custLinFactNeighborX="120984" custLinFactNeighborY="100000">
        <dgm:presLayoutVars>
          <dgm:bulletEnabled val="1"/>
        </dgm:presLayoutVars>
      </dgm:prSet>
      <dgm:spPr/>
      <dgm:t>
        <a:bodyPr/>
        <a:lstStyle/>
        <a:p>
          <a:endParaRPr lang="en-US"/>
        </a:p>
      </dgm:t>
    </dgm:pt>
    <dgm:pt modelId="{6FBF4E0D-7349-EC4D-B830-440F99DC694E}" type="pres">
      <dgm:prSet presAssocID="{7D70461A-9243-E342-9ED1-84C0A91B361F}" presName="sibTrans" presStyleCnt="0"/>
      <dgm:spPr/>
    </dgm:pt>
    <dgm:pt modelId="{05C380D6-B228-FA4A-BAB6-A29A75329AFC}" type="pres">
      <dgm:prSet presAssocID="{75AE14DF-B80D-964B-B3C4-48CA4B6BEB6B}" presName="node" presStyleLbl="node1" presStyleIdx="3" presStyleCnt="13">
        <dgm:presLayoutVars>
          <dgm:bulletEnabled val="1"/>
        </dgm:presLayoutVars>
      </dgm:prSet>
      <dgm:spPr/>
      <dgm:t>
        <a:bodyPr/>
        <a:lstStyle/>
        <a:p>
          <a:endParaRPr lang="en-US"/>
        </a:p>
      </dgm:t>
    </dgm:pt>
    <dgm:pt modelId="{20DFAEBE-2305-F94B-85F7-46B10872D97E}" type="pres">
      <dgm:prSet presAssocID="{F524E026-99DF-CF4D-833A-3E0898BD8B8F}" presName="sibTrans" presStyleCnt="0"/>
      <dgm:spPr/>
    </dgm:pt>
    <dgm:pt modelId="{6BBAF9ED-0117-DA43-95EB-CACFF4BAE6BF}" type="pres">
      <dgm:prSet presAssocID="{474DE8FE-835C-E243-BACD-0ACE8F8DBD37}" presName="node" presStyleLbl="node1" presStyleIdx="4" presStyleCnt="13">
        <dgm:presLayoutVars>
          <dgm:bulletEnabled val="1"/>
        </dgm:presLayoutVars>
      </dgm:prSet>
      <dgm:spPr/>
      <dgm:t>
        <a:bodyPr/>
        <a:lstStyle/>
        <a:p>
          <a:endParaRPr lang="en-US"/>
        </a:p>
      </dgm:t>
    </dgm:pt>
    <dgm:pt modelId="{8A6D580F-E757-614A-AFDB-ADB076EABFCF}" type="pres">
      <dgm:prSet presAssocID="{21073D19-F91B-A543-BD6F-B81DF5947303}" presName="sibTrans" presStyleCnt="0"/>
      <dgm:spPr/>
    </dgm:pt>
    <dgm:pt modelId="{46CC20A6-1040-0B4A-8EE9-9F7A379D1559}" type="pres">
      <dgm:prSet presAssocID="{A5084636-D92B-6D46-B01F-175EE28951B4}" presName="node" presStyleLbl="node1" presStyleIdx="5" presStyleCnt="13" custLinFactX="10806" custLinFactNeighborX="100000" custLinFactNeighborY="-3023">
        <dgm:presLayoutVars>
          <dgm:bulletEnabled val="1"/>
        </dgm:presLayoutVars>
      </dgm:prSet>
      <dgm:spPr/>
      <dgm:t>
        <a:bodyPr/>
        <a:lstStyle/>
        <a:p>
          <a:endParaRPr lang="en-US"/>
        </a:p>
      </dgm:t>
    </dgm:pt>
    <dgm:pt modelId="{D08EE1AA-AB01-A844-AB2A-661BEE497BC4}" type="pres">
      <dgm:prSet presAssocID="{C5C3C29E-4551-1D42-9031-E7133B4B08FC}" presName="sibTrans" presStyleCnt="0"/>
      <dgm:spPr/>
    </dgm:pt>
    <dgm:pt modelId="{A6465C9B-1A3D-994C-90FA-1A239B1522B1}" type="pres">
      <dgm:prSet presAssocID="{773EB110-091D-334F-982A-4277E630BDF0}" presName="node" presStyleLbl="node1" presStyleIdx="6" presStyleCnt="13" custLinFactX="100000" custLinFactY="7215" custLinFactNeighborX="121147" custLinFactNeighborY="100000">
        <dgm:presLayoutVars>
          <dgm:bulletEnabled val="1"/>
        </dgm:presLayoutVars>
      </dgm:prSet>
      <dgm:spPr/>
      <dgm:t>
        <a:bodyPr/>
        <a:lstStyle/>
        <a:p>
          <a:endParaRPr lang="en-US"/>
        </a:p>
      </dgm:t>
    </dgm:pt>
    <dgm:pt modelId="{53EA9F48-A7E7-0044-9FED-7806E0D34813}" type="pres">
      <dgm:prSet presAssocID="{D273483A-8F8A-E34B-AA20-4CFD5BA59689}" presName="sibTrans" presStyleCnt="0"/>
      <dgm:spPr/>
    </dgm:pt>
    <dgm:pt modelId="{2358FDF3-47B0-FC44-8E9C-4278CB086062}" type="pres">
      <dgm:prSet presAssocID="{8AE5377A-6A33-6D4A-8DBE-BD824708BF4C}" presName="node" presStyleLbl="node1" presStyleIdx="7" presStyleCnt="13" custLinFactX="100000" custLinFactY="11021" custLinFactNeighborX="120984" custLinFactNeighborY="100000">
        <dgm:presLayoutVars>
          <dgm:bulletEnabled val="1"/>
        </dgm:presLayoutVars>
      </dgm:prSet>
      <dgm:spPr/>
      <dgm:t>
        <a:bodyPr/>
        <a:lstStyle/>
        <a:p>
          <a:endParaRPr lang="en-US"/>
        </a:p>
      </dgm:t>
    </dgm:pt>
    <dgm:pt modelId="{4B6A79B1-A576-094B-ADA3-221C88B7ABAE}" type="pres">
      <dgm:prSet presAssocID="{189A902F-5B31-614E-A813-346065DA92B7}" presName="sibTrans" presStyleCnt="0"/>
      <dgm:spPr/>
    </dgm:pt>
    <dgm:pt modelId="{72C56206-2358-014A-9F8A-83ADD417BAD3}" type="pres">
      <dgm:prSet presAssocID="{E4BEC927-7CF2-914A-9957-C89DB7C9E870}" presName="node" presStyleLbl="node1" presStyleIdx="8" presStyleCnt="13" custLinFactX="-129550" custLinFactNeighborX="-200000" custLinFactNeighborY="-3691">
        <dgm:presLayoutVars>
          <dgm:bulletEnabled val="1"/>
        </dgm:presLayoutVars>
      </dgm:prSet>
      <dgm:spPr/>
      <dgm:t>
        <a:bodyPr/>
        <a:lstStyle/>
        <a:p>
          <a:endParaRPr lang="en-US"/>
        </a:p>
      </dgm:t>
    </dgm:pt>
    <dgm:pt modelId="{6586A3E5-8C0D-8D44-AA27-7323C50DBE83}" type="pres">
      <dgm:prSet presAssocID="{96209BC3-9DB8-B247-8A4A-7FE16FF9731B}" presName="sibTrans" presStyleCnt="0"/>
      <dgm:spPr/>
    </dgm:pt>
    <dgm:pt modelId="{2E3B8B35-7203-5B4B-B969-32BB93666957}" type="pres">
      <dgm:prSet presAssocID="{60245C7B-2B99-A244-852C-4E08AE46188E}" presName="node" presStyleLbl="node1" presStyleIdx="9" presStyleCnt="13" custLinFactX="-8599" custLinFactNeighborX="-100000" custLinFactNeighborY="-5916">
        <dgm:presLayoutVars>
          <dgm:bulletEnabled val="1"/>
        </dgm:presLayoutVars>
      </dgm:prSet>
      <dgm:spPr/>
      <dgm:t>
        <a:bodyPr/>
        <a:lstStyle/>
        <a:p>
          <a:endParaRPr lang="en-US"/>
        </a:p>
      </dgm:t>
    </dgm:pt>
    <dgm:pt modelId="{74DC8435-92B7-7149-A5DC-2AFF18136603}" type="pres">
      <dgm:prSet presAssocID="{80D19C70-3623-2747-8DBB-D481D7AE4DB6}" presName="sibTrans" presStyleCnt="0"/>
      <dgm:spPr/>
    </dgm:pt>
    <dgm:pt modelId="{4F171955-B37E-0748-9660-1CA74A6BFA48}" type="pres">
      <dgm:prSet presAssocID="{BCE72102-06F3-194C-9B73-04C6663CC352}" presName="node" presStyleLbl="node1" presStyleIdx="10" presStyleCnt="13" custLinFactX="10022" custLinFactNeighborX="100000" custLinFactNeighborY="-8812">
        <dgm:presLayoutVars>
          <dgm:bulletEnabled val="1"/>
        </dgm:presLayoutVars>
      </dgm:prSet>
      <dgm:spPr/>
      <dgm:t>
        <a:bodyPr/>
        <a:lstStyle/>
        <a:p>
          <a:endParaRPr lang="en-US"/>
        </a:p>
      </dgm:t>
    </dgm:pt>
    <dgm:pt modelId="{BF30FB41-055F-6F41-BE93-60EE3528A70C}" type="pres">
      <dgm:prSet presAssocID="{037FED98-610D-4549-9ACE-996E67646FE4}" presName="sibTrans" presStyleCnt="0"/>
      <dgm:spPr/>
    </dgm:pt>
    <dgm:pt modelId="{9E76DC7C-424E-4F58-95F4-A71539984451}" type="pres">
      <dgm:prSet presAssocID="{D9A9E17C-E95E-460D-88BF-7ED0C491F3EF}" presName="node" presStyleLbl="node1" presStyleIdx="11" presStyleCnt="13" custLinFactY="-21646" custLinFactNeighborX="47" custLinFactNeighborY="-100000">
        <dgm:presLayoutVars>
          <dgm:bulletEnabled val="1"/>
        </dgm:presLayoutVars>
      </dgm:prSet>
      <dgm:spPr/>
      <dgm:t>
        <a:bodyPr/>
        <a:lstStyle/>
        <a:p>
          <a:endParaRPr lang="en-US"/>
        </a:p>
      </dgm:t>
    </dgm:pt>
    <dgm:pt modelId="{76609452-E0B5-48E5-8EC5-250E1A1BBF58}" type="pres">
      <dgm:prSet presAssocID="{800F0B3B-C532-430C-B03D-2368FE149F9B}" presName="sibTrans" presStyleCnt="0"/>
      <dgm:spPr/>
    </dgm:pt>
    <dgm:pt modelId="{6F2E1E82-3CF0-AB42-8183-F14FE657B9B6}" type="pres">
      <dgm:prSet presAssocID="{ACB460F6-DCF7-5A40-B555-1D58053C8D67}" presName="node" presStyleLbl="node1" presStyleIdx="12" presStyleCnt="13" custLinFactX="-100000" custLinFactNeighborX="-119605" custLinFactNeighborY="-5487">
        <dgm:presLayoutVars>
          <dgm:bulletEnabled val="1"/>
        </dgm:presLayoutVars>
      </dgm:prSet>
      <dgm:spPr/>
      <dgm:t>
        <a:bodyPr/>
        <a:lstStyle/>
        <a:p>
          <a:endParaRPr lang="en-US"/>
        </a:p>
      </dgm:t>
    </dgm:pt>
  </dgm:ptLst>
  <dgm:cxnLst>
    <dgm:cxn modelId="{77E40249-35E3-CD4D-B57B-4A28181FCC9D}" type="presOf" srcId="{A5084636-D92B-6D46-B01F-175EE28951B4}" destId="{46CC20A6-1040-0B4A-8EE9-9F7A379D1559}" srcOrd="0" destOrd="0" presId="urn:microsoft.com/office/officeart/2005/8/layout/default"/>
    <dgm:cxn modelId="{9248213D-F940-744E-BD84-6B2C2EAEBF92}" srcId="{3C88D373-C481-4E8D-90A0-104028BBE6DD}" destId="{75AE14DF-B80D-964B-B3C4-48CA4B6BEB6B}" srcOrd="3" destOrd="0" parTransId="{637FB61F-410A-574D-9A3C-8873141F9C1B}" sibTransId="{F524E026-99DF-CF4D-833A-3E0898BD8B8F}"/>
    <dgm:cxn modelId="{B51446DB-3C11-6140-8E5F-CE2F39987577}" type="presOf" srcId="{474DE8FE-835C-E243-BACD-0ACE8F8DBD37}" destId="{6BBAF9ED-0117-DA43-95EB-CACFF4BAE6BF}" srcOrd="0" destOrd="0" presId="urn:microsoft.com/office/officeart/2005/8/layout/default"/>
    <dgm:cxn modelId="{C3F9BFC1-4A78-CC4A-A889-69E4A8A3D245}" srcId="{3C88D373-C481-4E8D-90A0-104028BBE6DD}" destId="{BCE72102-06F3-194C-9B73-04C6663CC352}" srcOrd="10" destOrd="0" parTransId="{CCAEA338-ABAD-224E-B9AB-10BBF67088A7}" sibTransId="{037FED98-610D-4549-9ACE-996E67646FE4}"/>
    <dgm:cxn modelId="{C7155FA8-7414-4E42-ADBB-394DCEB25E86}" srcId="{3C88D373-C481-4E8D-90A0-104028BBE6DD}" destId="{E4BEC927-7CF2-914A-9957-C89DB7C9E870}" srcOrd="8" destOrd="0" parTransId="{21DB85CF-CA13-6D4D-9216-BB6CA34236D9}" sibTransId="{96209BC3-9DB8-B247-8A4A-7FE16FF9731B}"/>
    <dgm:cxn modelId="{D8F3EB5F-A5BA-494A-B409-3C277786BFA6}" type="presOf" srcId="{E4BEC927-7CF2-914A-9957-C89DB7C9E870}" destId="{72C56206-2358-014A-9F8A-83ADD417BAD3}" srcOrd="0" destOrd="0" presId="urn:microsoft.com/office/officeart/2005/8/layout/default"/>
    <dgm:cxn modelId="{8A86E55E-4D66-E941-BEE5-534E9DFB47A5}" type="presOf" srcId="{EBED850D-63EE-4C97-87C4-B3E7BFB893FA}" destId="{95BD0ADC-C2D9-314A-BB84-0F4750513139}" srcOrd="0" destOrd="0" presId="urn:microsoft.com/office/officeart/2005/8/layout/default"/>
    <dgm:cxn modelId="{76336532-3673-8847-940E-826253AD7370}" srcId="{3C88D373-C481-4E8D-90A0-104028BBE6DD}" destId="{60245C7B-2B99-A244-852C-4E08AE46188E}" srcOrd="9" destOrd="0" parTransId="{19A2E6D6-CF39-9B4F-AA62-0E771EFF435C}" sibTransId="{80D19C70-3623-2747-8DBB-D481D7AE4DB6}"/>
    <dgm:cxn modelId="{C693B392-C90F-FD44-92BA-FF75146B84F9}" srcId="{3C88D373-C481-4E8D-90A0-104028BBE6DD}" destId="{773EB110-091D-334F-982A-4277E630BDF0}" srcOrd="6" destOrd="0" parTransId="{87E90C31-6739-9040-8203-09A60E7EEEE7}" sibTransId="{D273483A-8F8A-E34B-AA20-4CFD5BA59689}"/>
    <dgm:cxn modelId="{76DCC2E6-5BBD-AC4A-8696-F20E0ECD1D28}" srcId="{3C88D373-C481-4E8D-90A0-104028BBE6DD}" destId="{474DE8FE-835C-E243-BACD-0ACE8F8DBD37}" srcOrd="4" destOrd="0" parTransId="{7FC2AA6A-CF7F-994F-99FB-4EA542227C34}" sibTransId="{21073D19-F91B-A543-BD6F-B81DF5947303}"/>
    <dgm:cxn modelId="{F0520D90-D657-1845-AE3D-FB672F4206AE}" srcId="{3C88D373-C481-4E8D-90A0-104028BBE6DD}" destId="{BBB5C02D-BE25-0845-8330-3C70626A925C}" srcOrd="2" destOrd="0" parTransId="{563E5E0F-FF96-E340-A01A-F1FE6895CE4E}" sibTransId="{7D70461A-9243-E342-9ED1-84C0A91B361F}"/>
    <dgm:cxn modelId="{1263554C-6C3A-544B-8CA1-733318F81074}" type="presOf" srcId="{ACB460F6-DCF7-5A40-B555-1D58053C8D67}" destId="{6F2E1E82-3CF0-AB42-8183-F14FE657B9B6}" srcOrd="0" destOrd="0" presId="urn:microsoft.com/office/officeart/2005/8/layout/default"/>
    <dgm:cxn modelId="{918E3CBE-11C5-9040-8BE0-E750D3D56D1F}" type="presOf" srcId="{60245C7B-2B99-A244-852C-4E08AE46188E}" destId="{2E3B8B35-7203-5B4B-B969-32BB93666957}" srcOrd="0" destOrd="0" presId="urn:microsoft.com/office/officeart/2005/8/layout/default"/>
    <dgm:cxn modelId="{FAB70C59-0D3B-4D7E-AB9E-02F1A23244EE}" srcId="{3C88D373-C481-4E8D-90A0-104028BBE6DD}" destId="{D9A9E17C-E95E-460D-88BF-7ED0C491F3EF}" srcOrd="11" destOrd="0" parTransId="{9A1D90AA-9161-4554-8B4A-A217CA982E1A}" sibTransId="{800F0B3B-C532-430C-B03D-2368FE149F9B}"/>
    <dgm:cxn modelId="{067379AD-812C-F94F-A56A-3D246BA8559C}" type="presOf" srcId="{BBB5C02D-BE25-0845-8330-3C70626A925C}" destId="{36581640-BF17-3F45-94DF-C73D5F4DE4F5}" srcOrd="0" destOrd="0" presId="urn:microsoft.com/office/officeart/2005/8/layout/default"/>
    <dgm:cxn modelId="{D7AD5C81-E63D-1945-B151-17CD07D400FA}" type="presOf" srcId="{BCE72102-06F3-194C-9B73-04C6663CC352}" destId="{4F171955-B37E-0748-9660-1CA74A6BFA48}" srcOrd="0" destOrd="0" presId="urn:microsoft.com/office/officeart/2005/8/layout/default"/>
    <dgm:cxn modelId="{ABCF2411-300C-A844-8DA3-FF395D954A88}" srcId="{3C88D373-C481-4E8D-90A0-104028BBE6DD}" destId="{8AE5377A-6A33-6D4A-8DBE-BD824708BF4C}" srcOrd="7" destOrd="0" parTransId="{7FB0B77F-8444-5247-91E0-E07135E4F117}" sibTransId="{189A902F-5B31-614E-A813-346065DA92B7}"/>
    <dgm:cxn modelId="{70D6A972-8986-1841-9016-58CDF4EDCA94}" type="presOf" srcId="{3C88D373-C481-4E8D-90A0-104028BBE6DD}" destId="{5C3348EB-3C82-8E47-BE09-EDD007CDE812}" srcOrd="0" destOrd="0" presId="urn:microsoft.com/office/officeart/2005/8/layout/default"/>
    <dgm:cxn modelId="{0AE3D0C5-0861-4A4B-9330-CE04287DD48C}" type="presOf" srcId="{773EB110-091D-334F-982A-4277E630BDF0}" destId="{A6465C9B-1A3D-994C-90FA-1A239B1522B1}" srcOrd="0" destOrd="0" presId="urn:microsoft.com/office/officeart/2005/8/layout/default"/>
    <dgm:cxn modelId="{21162296-F2E2-4600-AF96-8512446B4906}" type="presOf" srcId="{D9A9E17C-E95E-460D-88BF-7ED0C491F3EF}" destId="{9E76DC7C-424E-4F58-95F4-A71539984451}" srcOrd="0" destOrd="0" presId="urn:microsoft.com/office/officeart/2005/8/layout/default"/>
    <dgm:cxn modelId="{B82492F2-F637-1B4B-BE7C-A8792C323373}" type="presOf" srcId="{8B661CF4-74A6-4597-89A8-15E88A1B4A7E}" destId="{2DEC982A-20CD-CB49-9D30-237550A86051}" srcOrd="0" destOrd="0" presId="urn:microsoft.com/office/officeart/2005/8/layout/default"/>
    <dgm:cxn modelId="{DCBC3234-3D92-B94A-B031-826EFAF50326}" srcId="{3C88D373-C481-4E8D-90A0-104028BBE6DD}" destId="{ACB460F6-DCF7-5A40-B555-1D58053C8D67}" srcOrd="12" destOrd="0" parTransId="{B7E7D3F4-D88D-A748-9CAC-F253E0CA4E62}" sibTransId="{430CBDDD-26A8-8D48-8CF1-6417D3A1F4B4}"/>
    <dgm:cxn modelId="{86AA7C47-FCF8-6C48-84CE-7C55FE2E35D7}" type="presOf" srcId="{8AE5377A-6A33-6D4A-8DBE-BD824708BF4C}" destId="{2358FDF3-47B0-FC44-8E9C-4278CB086062}" srcOrd="0" destOrd="0" presId="urn:microsoft.com/office/officeart/2005/8/layout/default"/>
    <dgm:cxn modelId="{0E2B27CD-1865-F24C-BBFE-644C7BCE8911}" type="presOf" srcId="{75AE14DF-B80D-964B-B3C4-48CA4B6BEB6B}" destId="{05C380D6-B228-FA4A-BAB6-A29A75329AFC}" srcOrd="0" destOrd="0" presId="urn:microsoft.com/office/officeart/2005/8/layout/default"/>
    <dgm:cxn modelId="{64009E22-FF7F-9443-BF6B-C88789410F81}" srcId="{3C88D373-C481-4E8D-90A0-104028BBE6DD}" destId="{A5084636-D92B-6D46-B01F-175EE28951B4}" srcOrd="5" destOrd="0" parTransId="{2DE77600-A664-4541-98A3-438C2EDA59D8}" sibTransId="{C5C3C29E-4551-1D42-9031-E7133B4B08FC}"/>
    <dgm:cxn modelId="{73C68664-8F7D-49C8-AF76-47252EB8F224}" srcId="{3C88D373-C481-4E8D-90A0-104028BBE6DD}" destId="{EBED850D-63EE-4C97-87C4-B3E7BFB893FA}" srcOrd="0" destOrd="0" parTransId="{6EFB13ED-CE61-4215-80CC-133A0B61D920}" sibTransId="{5057D9CE-DB98-48A8-8319-CFF0F22330C0}"/>
    <dgm:cxn modelId="{D83C9F76-2AEA-4F96-9D30-7447E552A0CB}" srcId="{3C88D373-C481-4E8D-90A0-104028BBE6DD}" destId="{8B661CF4-74A6-4597-89A8-15E88A1B4A7E}" srcOrd="1" destOrd="0" parTransId="{0D9D2D10-6E92-4DFB-A767-EDE6EEED0B4D}" sibTransId="{439729EF-9B6E-4828-8AD0-7946ACE2D72A}"/>
    <dgm:cxn modelId="{5813CF2B-6F06-3E47-884C-B0FB4117E652}" type="presParOf" srcId="{5C3348EB-3C82-8E47-BE09-EDD007CDE812}" destId="{95BD0ADC-C2D9-314A-BB84-0F4750513139}" srcOrd="0" destOrd="0" presId="urn:microsoft.com/office/officeart/2005/8/layout/default"/>
    <dgm:cxn modelId="{110221B0-B5CF-6641-B86E-373016688E31}" type="presParOf" srcId="{5C3348EB-3C82-8E47-BE09-EDD007CDE812}" destId="{5C22CAA6-C195-C843-A33C-A9C9BE540EF4}" srcOrd="1" destOrd="0" presId="urn:microsoft.com/office/officeart/2005/8/layout/default"/>
    <dgm:cxn modelId="{28EC94CA-913B-F24D-9330-AEF399D79E00}" type="presParOf" srcId="{5C3348EB-3C82-8E47-BE09-EDD007CDE812}" destId="{2DEC982A-20CD-CB49-9D30-237550A86051}" srcOrd="2" destOrd="0" presId="urn:microsoft.com/office/officeart/2005/8/layout/default"/>
    <dgm:cxn modelId="{FFA01B57-F301-BF42-9924-F7FA3FB0A320}" type="presParOf" srcId="{5C3348EB-3C82-8E47-BE09-EDD007CDE812}" destId="{A768762D-AF2C-724E-9F0D-8C5FA3C92FE1}" srcOrd="3" destOrd="0" presId="urn:microsoft.com/office/officeart/2005/8/layout/default"/>
    <dgm:cxn modelId="{FCBFF3F9-8CAD-AF4E-A4CF-0967BC882E81}" type="presParOf" srcId="{5C3348EB-3C82-8E47-BE09-EDD007CDE812}" destId="{36581640-BF17-3F45-94DF-C73D5F4DE4F5}" srcOrd="4" destOrd="0" presId="urn:microsoft.com/office/officeart/2005/8/layout/default"/>
    <dgm:cxn modelId="{AFADAEDE-FBE6-894D-9C82-CAD84783AD17}" type="presParOf" srcId="{5C3348EB-3C82-8E47-BE09-EDD007CDE812}" destId="{6FBF4E0D-7349-EC4D-B830-440F99DC694E}" srcOrd="5" destOrd="0" presId="urn:microsoft.com/office/officeart/2005/8/layout/default"/>
    <dgm:cxn modelId="{D3C5DAB5-065B-CB44-9170-EA41394082DC}" type="presParOf" srcId="{5C3348EB-3C82-8E47-BE09-EDD007CDE812}" destId="{05C380D6-B228-FA4A-BAB6-A29A75329AFC}" srcOrd="6" destOrd="0" presId="urn:microsoft.com/office/officeart/2005/8/layout/default"/>
    <dgm:cxn modelId="{37B2CED9-929A-7B4B-B77B-279F8A1B4C5D}" type="presParOf" srcId="{5C3348EB-3C82-8E47-BE09-EDD007CDE812}" destId="{20DFAEBE-2305-F94B-85F7-46B10872D97E}" srcOrd="7" destOrd="0" presId="urn:microsoft.com/office/officeart/2005/8/layout/default"/>
    <dgm:cxn modelId="{30D21393-57C1-D546-A1B4-6881D2541B85}" type="presParOf" srcId="{5C3348EB-3C82-8E47-BE09-EDD007CDE812}" destId="{6BBAF9ED-0117-DA43-95EB-CACFF4BAE6BF}" srcOrd="8" destOrd="0" presId="urn:microsoft.com/office/officeart/2005/8/layout/default"/>
    <dgm:cxn modelId="{15F56243-9D88-3D44-B158-9FF5E11FB48B}" type="presParOf" srcId="{5C3348EB-3C82-8E47-BE09-EDD007CDE812}" destId="{8A6D580F-E757-614A-AFDB-ADB076EABFCF}" srcOrd="9" destOrd="0" presId="urn:microsoft.com/office/officeart/2005/8/layout/default"/>
    <dgm:cxn modelId="{726EB057-B242-2542-9E73-6E0F92A81053}" type="presParOf" srcId="{5C3348EB-3C82-8E47-BE09-EDD007CDE812}" destId="{46CC20A6-1040-0B4A-8EE9-9F7A379D1559}" srcOrd="10" destOrd="0" presId="urn:microsoft.com/office/officeart/2005/8/layout/default"/>
    <dgm:cxn modelId="{E06FDA70-25F0-DA45-BC10-6909AC53833F}" type="presParOf" srcId="{5C3348EB-3C82-8E47-BE09-EDD007CDE812}" destId="{D08EE1AA-AB01-A844-AB2A-661BEE497BC4}" srcOrd="11" destOrd="0" presId="urn:microsoft.com/office/officeart/2005/8/layout/default"/>
    <dgm:cxn modelId="{B3C96176-9EE3-C94A-9466-68FBCD728723}" type="presParOf" srcId="{5C3348EB-3C82-8E47-BE09-EDD007CDE812}" destId="{A6465C9B-1A3D-994C-90FA-1A239B1522B1}" srcOrd="12" destOrd="0" presId="urn:microsoft.com/office/officeart/2005/8/layout/default"/>
    <dgm:cxn modelId="{BA240225-7C98-2941-87B2-869ECEC6ECCE}" type="presParOf" srcId="{5C3348EB-3C82-8E47-BE09-EDD007CDE812}" destId="{53EA9F48-A7E7-0044-9FED-7806E0D34813}" srcOrd="13" destOrd="0" presId="urn:microsoft.com/office/officeart/2005/8/layout/default"/>
    <dgm:cxn modelId="{26DAC2E3-5F06-6E41-865F-F548EB1463FB}" type="presParOf" srcId="{5C3348EB-3C82-8E47-BE09-EDD007CDE812}" destId="{2358FDF3-47B0-FC44-8E9C-4278CB086062}" srcOrd="14" destOrd="0" presId="urn:microsoft.com/office/officeart/2005/8/layout/default"/>
    <dgm:cxn modelId="{9081BF28-B69E-5D4E-B1E8-C9326E1BD1EE}" type="presParOf" srcId="{5C3348EB-3C82-8E47-BE09-EDD007CDE812}" destId="{4B6A79B1-A576-094B-ADA3-221C88B7ABAE}" srcOrd="15" destOrd="0" presId="urn:microsoft.com/office/officeart/2005/8/layout/default"/>
    <dgm:cxn modelId="{47314BC2-BA52-2342-8F31-053230AC7ED9}" type="presParOf" srcId="{5C3348EB-3C82-8E47-BE09-EDD007CDE812}" destId="{72C56206-2358-014A-9F8A-83ADD417BAD3}" srcOrd="16" destOrd="0" presId="urn:microsoft.com/office/officeart/2005/8/layout/default"/>
    <dgm:cxn modelId="{06784768-0906-9641-BAF0-D7293D0BED58}" type="presParOf" srcId="{5C3348EB-3C82-8E47-BE09-EDD007CDE812}" destId="{6586A3E5-8C0D-8D44-AA27-7323C50DBE83}" srcOrd="17" destOrd="0" presId="urn:microsoft.com/office/officeart/2005/8/layout/default"/>
    <dgm:cxn modelId="{D4932133-0A2A-BA44-8E64-90C42DBD3C60}" type="presParOf" srcId="{5C3348EB-3C82-8E47-BE09-EDD007CDE812}" destId="{2E3B8B35-7203-5B4B-B969-32BB93666957}" srcOrd="18" destOrd="0" presId="urn:microsoft.com/office/officeart/2005/8/layout/default"/>
    <dgm:cxn modelId="{0091E5FC-D290-8D4B-A40F-5D987E01167B}" type="presParOf" srcId="{5C3348EB-3C82-8E47-BE09-EDD007CDE812}" destId="{74DC8435-92B7-7149-A5DC-2AFF18136603}" srcOrd="19" destOrd="0" presId="urn:microsoft.com/office/officeart/2005/8/layout/default"/>
    <dgm:cxn modelId="{FD3C034D-B93D-1C4C-9E3D-A5706878BD85}" type="presParOf" srcId="{5C3348EB-3C82-8E47-BE09-EDD007CDE812}" destId="{4F171955-B37E-0748-9660-1CA74A6BFA48}" srcOrd="20" destOrd="0" presId="urn:microsoft.com/office/officeart/2005/8/layout/default"/>
    <dgm:cxn modelId="{23B22AFA-DE32-8944-86EE-AE6030158595}" type="presParOf" srcId="{5C3348EB-3C82-8E47-BE09-EDD007CDE812}" destId="{BF30FB41-055F-6F41-BE93-60EE3528A70C}" srcOrd="21" destOrd="0" presId="urn:microsoft.com/office/officeart/2005/8/layout/default"/>
    <dgm:cxn modelId="{E5D70543-DCD4-414B-9D1C-8DDF4630EBF2}" type="presParOf" srcId="{5C3348EB-3C82-8E47-BE09-EDD007CDE812}" destId="{9E76DC7C-424E-4F58-95F4-A71539984451}" srcOrd="22" destOrd="0" presId="urn:microsoft.com/office/officeart/2005/8/layout/default"/>
    <dgm:cxn modelId="{E65F7AB6-1427-45A6-9792-CDFF09574CEC}" type="presParOf" srcId="{5C3348EB-3C82-8E47-BE09-EDD007CDE812}" destId="{76609452-E0B5-48E5-8EC5-250E1A1BBF58}" srcOrd="23" destOrd="0" presId="urn:microsoft.com/office/officeart/2005/8/layout/default"/>
    <dgm:cxn modelId="{D89EC5B8-7A38-6D47-8B50-FDA67281EE3D}" type="presParOf" srcId="{5C3348EB-3C82-8E47-BE09-EDD007CDE812}" destId="{6F2E1E82-3CF0-AB42-8183-F14FE657B9B6}" srcOrd="2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BD0ADC-C2D9-314A-BB84-0F4750513139}">
      <dsp:nvSpPr>
        <dsp:cNvPr id="0" name=""/>
        <dsp:cNvSpPr/>
      </dsp:nvSpPr>
      <dsp:spPr>
        <a:xfrm>
          <a:off x="164754" y="1873"/>
          <a:ext cx="2194750" cy="1316850"/>
        </a:xfrm>
        <a:prstGeom prst="rect">
          <a:avLst/>
        </a:prstGeom>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lumMod val="95000"/>
                  <a:lumOff val="5000"/>
                </a:schemeClr>
              </a:solidFill>
              <a:latin typeface="Chalkboard" panose="03050602040202020205" pitchFamily="66" charset="77"/>
            </a:rPr>
            <a:t>Teaching and access to the curriculum</a:t>
          </a:r>
        </a:p>
      </dsp:txBody>
      <dsp:txXfrm>
        <a:off x="164754" y="1873"/>
        <a:ext cx="2194750" cy="1316850"/>
      </dsp:txXfrm>
    </dsp:sp>
    <dsp:sp modelId="{2DEC982A-20CD-CB49-9D30-237550A86051}">
      <dsp:nvSpPr>
        <dsp:cNvPr id="0" name=""/>
        <dsp:cNvSpPr/>
      </dsp:nvSpPr>
      <dsp:spPr>
        <a:xfrm>
          <a:off x="187338" y="2987502"/>
          <a:ext cx="2194750" cy="1316850"/>
        </a:xfrm>
        <a:prstGeom prst="rect">
          <a:avLst/>
        </a:prstGeom>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lumMod val="95000"/>
                  <a:lumOff val="5000"/>
                </a:schemeClr>
              </a:solidFill>
              <a:latin typeface="Chalkboard" panose="03050602040202020205" pitchFamily="66" charset="77"/>
            </a:rPr>
            <a:t>SEND awareness and staff training</a:t>
          </a:r>
        </a:p>
      </dsp:txBody>
      <dsp:txXfrm>
        <a:off x="187338" y="2987502"/>
        <a:ext cx="2194750" cy="1316850"/>
      </dsp:txXfrm>
    </dsp:sp>
    <dsp:sp modelId="{36581640-BF17-3F45-94DF-C73D5F4DE4F5}">
      <dsp:nvSpPr>
        <dsp:cNvPr id="0" name=""/>
        <dsp:cNvSpPr/>
      </dsp:nvSpPr>
      <dsp:spPr>
        <a:xfrm>
          <a:off x="9843253" y="1473203"/>
          <a:ext cx="2194750" cy="1316850"/>
        </a:xfrm>
        <a:prstGeom prst="rect">
          <a:avLst/>
        </a:prstGeom>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1" kern="1200" dirty="0">
              <a:solidFill>
                <a:schemeClr val="tx1">
                  <a:lumMod val="95000"/>
                  <a:lumOff val="5000"/>
                </a:schemeClr>
              </a:solidFill>
              <a:latin typeface="Chalkboard" panose="03050602040202020205" pitchFamily="66" charset="77"/>
            </a:rPr>
            <a:t>External agencies LA offer</a:t>
          </a:r>
        </a:p>
      </dsp:txBody>
      <dsp:txXfrm>
        <a:off x="9843253" y="1473203"/>
        <a:ext cx="2194750" cy="1316850"/>
      </dsp:txXfrm>
    </dsp:sp>
    <dsp:sp modelId="{05C380D6-B228-FA4A-BAB6-A29A75329AFC}">
      <dsp:nvSpPr>
        <dsp:cNvPr id="0" name=""/>
        <dsp:cNvSpPr/>
      </dsp:nvSpPr>
      <dsp:spPr>
        <a:xfrm>
          <a:off x="7407431" y="1873"/>
          <a:ext cx="2194750" cy="1316850"/>
        </a:xfrm>
        <a:prstGeom prst="rect">
          <a:avLst/>
        </a:prstGeom>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1" kern="1200" dirty="0" smtClean="0">
              <a:solidFill>
                <a:schemeClr val="tx1">
                  <a:lumMod val="95000"/>
                  <a:lumOff val="5000"/>
                </a:schemeClr>
              </a:solidFill>
              <a:latin typeface="Chalkboard" panose="03050602040202020205" pitchFamily="66" charset="77"/>
            </a:rPr>
            <a:t>Assessments and attainment</a:t>
          </a:r>
          <a:endParaRPr lang="en-GB" sz="1400" b="1" kern="1200" dirty="0">
            <a:solidFill>
              <a:schemeClr val="tx1">
                <a:lumMod val="95000"/>
                <a:lumOff val="5000"/>
              </a:schemeClr>
            </a:solidFill>
            <a:latin typeface="Chalkboard" panose="03050602040202020205" pitchFamily="66" charset="77"/>
          </a:endParaRPr>
        </a:p>
      </dsp:txBody>
      <dsp:txXfrm>
        <a:off x="7407431" y="1873"/>
        <a:ext cx="2194750" cy="1316850"/>
      </dsp:txXfrm>
    </dsp:sp>
    <dsp:sp modelId="{6BBAF9ED-0117-DA43-95EB-CACFF4BAE6BF}">
      <dsp:nvSpPr>
        <dsp:cNvPr id="0" name=""/>
        <dsp:cNvSpPr/>
      </dsp:nvSpPr>
      <dsp:spPr>
        <a:xfrm>
          <a:off x="9821657" y="1873"/>
          <a:ext cx="2194750" cy="1316850"/>
        </a:xfrm>
        <a:prstGeom prst="rect">
          <a:avLst/>
        </a:prstGeom>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1" kern="1200" dirty="0">
              <a:solidFill>
                <a:schemeClr val="tx1">
                  <a:lumMod val="95000"/>
                  <a:lumOff val="5000"/>
                </a:schemeClr>
              </a:solidFill>
              <a:latin typeface="Chalkboard" panose="03050602040202020205" pitchFamily="66" charset="77"/>
            </a:rPr>
            <a:t>Norfolk local offer/ </a:t>
          </a:r>
          <a:r>
            <a:rPr lang="en-GB" sz="1400" b="1" kern="1200" dirty="0" smtClean="0">
              <a:solidFill>
                <a:schemeClr val="tx1">
                  <a:lumMod val="95000"/>
                  <a:lumOff val="5000"/>
                </a:schemeClr>
              </a:solidFill>
              <a:latin typeface="Chalkboard" panose="03050602040202020205" pitchFamily="66" charset="77"/>
            </a:rPr>
            <a:t>directory and SENDIASS</a:t>
          </a:r>
          <a:endParaRPr lang="en-GB" sz="1400" b="1" kern="1200" dirty="0">
            <a:solidFill>
              <a:schemeClr val="tx1">
                <a:lumMod val="95000"/>
                <a:lumOff val="5000"/>
              </a:schemeClr>
            </a:solidFill>
            <a:latin typeface="Chalkboard" panose="03050602040202020205" pitchFamily="66" charset="77"/>
          </a:endParaRPr>
        </a:p>
      </dsp:txBody>
      <dsp:txXfrm>
        <a:off x="9821657" y="1873"/>
        <a:ext cx="2194750" cy="1316850"/>
      </dsp:txXfrm>
    </dsp:sp>
    <dsp:sp modelId="{46CC20A6-1040-0B4A-8EE9-9F7A379D1559}">
      <dsp:nvSpPr>
        <dsp:cNvPr id="0" name=""/>
        <dsp:cNvSpPr/>
      </dsp:nvSpPr>
      <dsp:spPr>
        <a:xfrm>
          <a:off x="2596670" y="1498390"/>
          <a:ext cx="2194750" cy="1316850"/>
        </a:xfrm>
        <a:prstGeom prst="rect">
          <a:avLst/>
        </a:prstGeom>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1" kern="1200" dirty="0">
              <a:solidFill>
                <a:schemeClr val="tx1">
                  <a:lumMod val="95000"/>
                  <a:lumOff val="5000"/>
                </a:schemeClr>
              </a:solidFill>
              <a:latin typeface="Chalkboard" panose="03050602040202020205" pitchFamily="66" charset="77"/>
            </a:rPr>
            <a:t>Trips, visits and school events</a:t>
          </a:r>
        </a:p>
      </dsp:txBody>
      <dsp:txXfrm>
        <a:off x="2596670" y="1498390"/>
        <a:ext cx="2194750" cy="1316850"/>
      </dsp:txXfrm>
    </dsp:sp>
    <dsp:sp modelId="{A6465C9B-1A3D-994C-90FA-1A239B1522B1}">
      <dsp:nvSpPr>
        <dsp:cNvPr id="0" name=""/>
        <dsp:cNvSpPr/>
      </dsp:nvSpPr>
      <dsp:spPr>
        <a:xfrm>
          <a:off x="7432605" y="2950059"/>
          <a:ext cx="2194750" cy="1316850"/>
        </a:xfrm>
        <a:prstGeom prst="rect">
          <a:avLst/>
        </a:prstGeom>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1" kern="1200" dirty="0">
              <a:solidFill>
                <a:schemeClr val="tx1">
                  <a:lumMod val="95000"/>
                  <a:lumOff val="5000"/>
                </a:schemeClr>
              </a:solidFill>
              <a:latin typeface="Chalkboard" panose="03050602040202020205" pitchFamily="66" charset="77"/>
            </a:rPr>
            <a:t>Index of language and acronyms</a:t>
          </a:r>
        </a:p>
      </dsp:txBody>
      <dsp:txXfrm>
        <a:off x="7432605" y="2950059"/>
        <a:ext cx="2194750" cy="1316850"/>
      </dsp:txXfrm>
    </dsp:sp>
    <dsp:sp modelId="{2358FDF3-47B0-FC44-8E9C-4278CB086062}">
      <dsp:nvSpPr>
        <dsp:cNvPr id="0" name=""/>
        <dsp:cNvSpPr/>
      </dsp:nvSpPr>
      <dsp:spPr>
        <a:xfrm>
          <a:off x="9843253" y="3000179"/>
          <a:ext cx="2194750" cy="1316850"/>
        </a:xfrm>
        <a:prstGeom prst="rect">
          <a:avLst/>
        </a:prstGeom>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1" kern="1200" dirty="0">
              <a:solidFill>
                <a:schemeClr val="tx1">
                  <a:lumMod val="95000"/>
                  <a:lumOff val="5000"/>
                </a:schemeClr>
              </a:solidFill>
              <a:latin typeface="Chalkboard" panose="03050602040202020205" pitchFamily="66" charset="77"/>
            </a:rPr>
            <a:t>Contacts and FAQ’s</a:t>
          </a:r>
        </a:p>
      </dsp:txBody>
      <dsp:txXfrm>
        <a:off x="9843253" y="3000179"/>
        <a:ext cx="2194750" cy="1316850"/>
      </dsp:txXfrm>
    </dsp:sp>
    <dsp:sp modelId="{72C56206-2358-014A-9F8A-83ADD417BAD3}">
      <dsp:nvSpPr>
        <dsp:cNvPr id="0" name=""/>
        <dsp:cNvSpPr/>
      </dsp:nvSpPr>
      <dsp:spPr>
        <a:xfrm>
          <a:off x="174631" y="1489593"/>
          <a:ext cx="2194750" cy="1316850"/>
        </a:xfrm>
        <a:prstGeom prst="rect">
          <a:avLst/>
        </a:prstGeom>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1" kern="1200" dirty="0">
              <a:solidFill>
                <a:schemeClr val="tx1">
                  <a:lumMod val="95000"/>
                  <a:lumOff val="5000"/>
                </a:schemeClr>
              </a:solidFill>
              <a:latin typeface="Chalkboard" panose="03050602040202020205" pitchFamily="66" charset="77"/>
            </a:rPr>
            <a:t>Transition between classes and schools</a:t>
          </a:r>
        </a:p>
      </dsp:txBody>
      <dsp:txXfrm>
        <a:off x="174631" y="1489593"/>
        <a:ext cx="2194750" cy="1316850"/>
      </dsp:txXfrm>
    </dsp:sp>
    <dsp:sp modelId="{2E3B8B35-7203-5B4B-B969-32BB93666957}">
      <dsp:nvSpPr>
        <dsp:cNvPr id="0" name=""/>
        <dsp:cNvSpPr/>
      </dsp:nvSpPr>
      <dsp:spPr>
        <a:xfrm>
          <a:off x="7438180" y="1460293"/>
          <a:ext cx="2194750" cy="1316850"/>
        </a:xfrm>
        <a:prstGeom prst="rect">
          <a:avLst/>
        </a:prstGeom>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1" kern="1200" dirty="0">
              <a:solidFill>
                <a:schemeClr val="tx1">
                  <a:lumMod val="95000"/>
                  <a:lumOff val="5000"/>
                </a:schemeClr>
              </a:solidFill>
              <a:latin typeface="Chalkboard" panose="03050602040202020205" pitchFamily="66" charset="77"/>
            </a:rPr>
            <a:t>Parent and pupil voice</a:t>
          </a:r>
        </a:p>
      </dsp:txBody>
      <dsp:txXfrm>
        <a:off x="7438180" y="1460293"/>
        <a:ext cx="2194750" cy="1316850"/>
      </dsp:txXfrm>
    </dsp:sp>
    <dsp:sp modelId="{4F171955-B37E-0748-9660-1CA74A6BFA48}">
      <dsp:nvSpPr>
        <dsp:cNvPr id="0" name=""/>
        <dsp:cNvSpPr/>
      </dsp:nvSpPr>
      <dsp:spPr>
        <a:xfrm>
          <a:off x="4993689" y="2958483"/>
          <a:ext cx="2194750" cy="1316850"/>
        </a:xfrm>
        <a:prstGeom prst="rect">
          <a:avLst/>
        </a:prstGeom>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1" kern="1200" dirty="0">
              <a:solidFill>
                <a:schemeClr val="tx1">
                  <a:lumMod val="95000"/>
                  <a:lumOff val="5000"/>
                </a:schemeClr>
              </a:solidFill>
              <a:latin typeface="Chalkboard" panose="03050602040202020205" pitchFamily="66" charset="77"/>
            </a:rPr>
            <a:t>Roles and responsibilities of staff</a:t>
          </a:r>
        </a:p>
      </dsp:txBody>
      <dsp:txXfrm>
        <a:off x="4993689" y="2958483"/>
        <a:ext cx="2194750" cy="1316850"/>
      </dsp:txXfrm>
    </dsp:sp>
    <dsp:sp modelId="{9E76DC7C-424E-4F58-95F4-A71539984451}">
      <dsp:nvSpPr>
        <dsp:cNvPr id="0" name=""/>
        <dsp:cNvSpPr/>
      </dsp:nvSpPr>
      <dsp:spPr>
        <a:xfrm>
          <a:off x="4994237" y="1472628"/>
          <a:ext cx="2194750" cy="1316850"/>
        </a:xfrm>
        <a:prstGeom prst="rect">
          <a:avLst/>
        </a:prstGeom>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1" kern="1200" dirty="0">
              <a:solidFill>
                <a:schemeClr val="tx1">
                  <a:lumMod val="95000"/>
                  <a:lumOff val="5000"/>
                </a:schemeClr>
              </a:solidFill>
              <a:latin typeface="Chalkboard" panose="03050602040202020205" pitchFamily="66" charset="77"/>
            </a:rPr>
            <a:t>Provision mapping and tracking targets</a:t>
          </a:r>
        </a:p>
      </dsp:txBody>
      <dsp:txXfrm>
        <a:off x="4994237" y="1472628"/>
        <a:ext cx="2194750" cy="1316850"/>
      </dsp:txXfrm>
    </dsp:sp>
    <dsp:sp modelId="{6F2E1E82-3CF0-AB42-8183-F14FE657B9B6}">
      <dsp:nvSpPr>
        <dsp:cNvPr id="0" name=""/>
        <dsp:cNvSpPr/>
      </dsp:nvSpPr>
      <dsp:spPr>
        <a:xfrm>
          <a:off x="2587649" y="3002268"/>
          <a:ext cx="2194750" cy="1316850"/>
        </a:xfrm>
        <a:prstGeom prst="rect">
          <a:avLst/>
        </a:prstGeom>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1" kern="1200" dirty="0">
              <a:solidFill>
                <a:schemeClr val="tx1">
                  <a:lumMod val="95000"/>
                  <a:lumOff val="5000"/>
                </a:schemeClr>
              </a:solidFill>
              <a:latin typeface="Chalkboard" panose="03050602040202020205" pitchFamily="66" charset="77"/>
            </a:rPr>
            <a:t>Educational health care plans (EHCP)</a:t>
          </a:r>
        </a:p>
      </dsp:txBody>
      <dsp:txXfrm>
        <a:off x="2587649" y="3002268"/>
        <a:ext cx="2194750" cy="131685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B73C177-35BE-402C-B61F-7B1BD4CC708E}" type="datetimeFigureOut">
              <a:rPr lang="en-GB" smtClean="0"/>
              <a:t>22/11/2023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915994-712E-4937-9964-344787400F14}" type="slidenum">
              <a:rPr lang="en-GB" smtClean="0"/>
              <a:t>‹#›</a:t>
            </a:fld>
            <a:endParaRPr lang="en-GB"/>
          </a:p>
        </p:txBody>
      </p:sp>
    </p:spTree>
    <p:extLst>
      <p:ext uri="{BB962C8B-B14F-4D97-AF65-F5344CB8AC3E}">
        <p14:creationId xmlns:p14="http://schemas.microsoft.com/office/powerpoint/2010/main" val="157600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B73C177-35BE-402C-B61F-7B1BD4CC708E}" type="datetimeFigureOut">
              <a:rPr lang="en-GB" smtClean="0"/>
              <a:t>22/11/2023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915994-712E-4937-9964-344787400F14}" type="slidenum">
              <a:rPr lang="en-GB" smtClean="0"/>
              <a:t>‹#›</a:t>
            </a:fld>
            <a:endParaRPr lang="en-GB"/>
          </a:p>
        </p:txBody>
      </p:sp>
    </p:spTree>
    <p:extLst>
      <p:ext uri="{BB962C8B-B14F-4D97-AF65-F5344CB8AC3E}">
        <p14:creationId xmlns:p14="http://schemas.microsoft.com/office/powerpoint/2010/main" val="974062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B73C177-35BE-402C-B61F-7B1BD4CC708E}" type="datetimeFigureOut">
              <a:rPr lang="en-GB" smtClean="0"/>
              <a:t>22/11/2023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915994-712E-4937-9964-344787400F14}" type="slidenum">
              <a:rPr lang="en-GB" smtClean="0"/>
              <a:t>‹#›</a:t>
            </a:fld>
            <a:endParaRPr lang="en-GB"/>
          </a:p>
        </p:txBody>
      </p:sp>
    </p:spTree>
    <p:extLst>
      <p:ext uri="{BB962C8B-B14F-4D97-AF65-F5344CB8AC3E}">
        <p14:creationId xmlns:p14="http://schemas.microsoft.com/office/powerpoint/2010/main" val="763525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B73C177-35BE-402C-B61F-7B1BD4CC708E}" type="datetimeFigureOut">
              <a:rPr lang="en-GB" smtClean="0"/>
              <a:t>22/11/2023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915994-712E-4937-9964-344787400F14}" type="slidenum">
              <a:rPr lang="en-GB" smtClean="0"/>
              <a:t>‹#›</a:t>
            </a:fld>
            <a:endParaRPr lang="en-GB"/>
          </a:p>
        </p:txBody>
      </p:sp>
    </p:spTree>
    <p:extLst>
      <p:ext uri="{BB962C8B-B14F-4D97-AF65-F5344CB8AC3E}">
        <p14:creationId xmlns:p14="http://schemas.microsoft.com/office/powerpoint/2010/main" val="2034694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73C177-35BE-402C-B61F-7B1BD4CC708E}" type="datetimeFigureOut">
              <a:rPr lang="en-GB" smtClean="0"/>
              <a:t>22/11/2023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915994-712E-4937-9964-344787400F14}" type="slidenum">
              <a:rPr lang="en-GB" smtClean="0"/>
              <a:t>‹#›</a:t>
            </a:fld>
            <a:endParaRPr lang="en-GB"/>
          </a:p>
        </p:txBody>
      </p:sp>
    </p:spTree>
    <p:extLst>
      <p:ext uri="{BB962C8B-B14F-4D97-AF65-F5344CB8AC3E}">
        <p14:creationId xmlns:p14="http://schemas.microsoft.com/office/powerpoint/2010/main" val="648347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B73C177-35BE-402C-B61F-7B1BD4CC708E}" type="datetimeFigureOut">
              <a:rPr lang="en-GB" smtClean="0"/>
              <a:t>22/11/2023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A915994-712E-4937-9964-344787400F14}" type="slidenum">
              <a:rPr lang="en-GB" smtClean="0"/>
              <a:t>‹#›</a:t>
            </a:fld>
            <a:endParaRPr lang="en-GB"/>
          </a:p>
        </p:txBody>
      </p:sp>
    </p:spTree>
    <p:extLst>
      <p:ext uri="{BB962C8B-B14F-4D97-AF65-F5344CB8AC3E}">
        <p14:creationId xmlns:p14="http://schemas.microsoft.com/office/powerpoint/2010/main" val="2957628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B73C177-35BE-402C-B61F-7B1BD4CC708E}" type="datetimeFigureOut">
              <a:rPr lang="en-GB" smtClean="0"/>
              <a:t>22/11/2023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A915994-712E-4937-9964-344787400F14}" type="slidenum">
              <a:rPr lang="en-GB" smtClean="0"/>
              <a:t>‹#›</a:t>
            </a:fld>
            <a:endParaRPr lang="en-GB"/>
          </a:p>
        </p:txBody>
      </p:sp>
    </p:spTree>
    <p:extLst>
      <p:ext uri="{BB962C8B-B14F-4D97-AF65-F5344CB8AC3E}">
        <p14:creationId xmlns:p14="http://schemas.microsoft.com/office/powerpoint/2010/main" val="952983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B73C177-35BE-402C-B61F-7B1BD4CC708E}" type="datetimeFigureOut">
              <a:rPr lang="en-GB" smtClean="0"/>
              <a:t>22/11/2023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A915994-712E-4937-9964-344787400F14}" type="slidenum">
              <a:rPr lang="en-GB" smtClean="0"/>
              <a:t>‹#›</a:t>
            </a:fld>
            <a:endParaRPr lang="en-GB"/>
          </a:p>
        </p:txBody>
      </p:sp>
    </p:spTree>
    <p:extLst>
      <p:ext uri="{BB962C8B-B14F-4D97-AF65-F5344CB8AC3E}">
        <p14:creationId xmlns:p14="http://schemas.microsoft.com/office/powerpoint/2010/main" val="2896237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73C177-35BE-402C-B61F-7B1BD4CC708E}" type="datetimeFigureOut">
              <a:rPr lang="en-GB" smtClean="0"/>
              <a:t>22/11/2023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A915994-712E-4937-9964-344787400F14}" type="slidenum">
              <a:rPr lang="en-GB" smtClean="0"/>
              <a:t>‹#›</a:t>
            </a:fld>
            <a:endParaRPr lang="en-GB"/>
          </a:p>
        </p:txBody>
      </p:sp>
    </p:spTree>
    <p:extLst>
      <p:ext uri="{BB962C8B-B14F-4D97-AF65-F5344CB8AC3E}">
        <p14:creationId xmlns:p14="http://schemas.microsoft.com/office/powerpoint/2010/main" val="279822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73C177-35BE-402C-B61F-7B1BD4CC708E}" type="datetimeFigureOut">
              <a:rPr lang="en-GB" smtClean="0"/>
              <a:t>22/11/2023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A915994-712E-4937-9964-344787400F14}" type="slidenum">
              <a:rPr lang="en-GB" smtClean="0"/>
              <a:t>‹#›</a:t>
            </a:fld>
            <a:endParaRPr lang="en-GB"/>
          </a:p>
        </p:txBody>
      </p:sp>
    </p:spTree>
    <p:extLst>
      <p:ext uri="{BB962C8B-B14F-4D97-AF65-F5344CB8AC3E}">
        <p14:creationId xmlns:p14="http://schemas.microsoft.com/office/powerpoint/2010/main" val="2510288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73C177-35BE-402C-B61F-7B1BD4CC708E}" type="datetimeFigureOut">
              <a:rPr lang="en-GB" smtClean="0"/>
              <a:t>22/11/2023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A915994-712E-4937-9964-344787400F14}" type="slidenum">
              <a:rPr lang="en-GB" smtClean="0"/>
              <a:t>‹#›</a:t>
            </a:fld>
            <a:endParaRPr lang="en-GB"/>
          </a:p>
        </p:txBody>
      </p:sp>
    </p:spTree>
    <p:extLst>
      <p:ext uri="{BB962C8B-B14F-4D97-AF65-F5344CB8AC3E}">
        <p14:creationId xmlns:p14="http://schemas.microsoft.com/office/powerpoint/2010/main" val="2500512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74000">
              <a:schemeClr val="accent6">
                <a:lumMod val="60000"/>
                <a:lumOff val="40000"/>
              </a:schemeClr>
            </a:gs>
            <a:gs pos="82000">
              <a:srgbClr val="1FA992"/>
            </a:gs>
            <a:gs pos="100000">
              <a:schemeClr val="accent6">
                <a:lumMod val="75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73C177-35BE-402C-B61F-7B1BD4CC708E}" type="datetimeFigureOut">
              <a:rPr lang="en-GB" smtClean="0"/>
              <a:t>22/11/2023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915994-712E-4937-9964-344787400F14}" type="slidenum">
              <a:rPr lang="en-GB" smtClean="0"/>
              <a:t>‹#›</a:t>
            </a:fld>
            <a:endParaRPr lang="en-GB"/>
          </a:p>
        </p:txBody>
      </p:sp>
    </p:spTree>
    <p:extLst>
      <p:ext uri="{BB962C8B-B14F-4D97-AF65-F5344CB8AC3E}">
        <p14:creationId xmlns:p14="http://schemas.microsoft.com/office/powerpoint/2010/main" val="27346149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2.xml"/></Relationships>
</file>

<file path=ppt/slides/_rels/slide11.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1.png"/><Relationship Id="rId4" Type="http://schemas.openxmlformats.org/officeDocument/2006/relationships/image" Target="../media/image31.jpeg"/><Relationship Id="rId9" Type="http://schemas.openxmlformats.org/officeDocument/2006/relationships/slide" Target="slide2.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2.xml"/><Relationship Id="rId4" Type="http://schemas.openxmlformats.org/officeDocument/2006/relationships/slide" Target="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slide" Target="slide5.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2.xml"/><Relationship Id="rId4" Type="http://schemas.openxmlformats.org/officeDocument/2006/relationships/slide" Target="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1.png"/><Relationship Id="rId2" Type="http://schemas.openxmlformats.org/officeDocument/2006/relationships/hyperlink" Target="https://www.norfolk.gov.uk/children-and-families/send-local-offer/support-for-learning/education-health-and-care-ehc-plans/ehc-needs-assessment-and-plans/ehc-needs-assessment-requests" TargetMode="Externa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slide" Target="slide5.xml"/><Relationship Id="rId4" Type="http://schemas.openxmlformats.org/officeDocument/2006/relationships/hyperlink" Target="https://www.norfolk.gov.uk/children-and-families/send-local-offer/education-and-learning/support-for-learning/education-health-and-care-ehc-plans/ehc-needs-assessment-and-plans/ehc-needs-assessment-requests" TargetMode="External"/></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2.xml"/><Relationship Id="rId4" Type="http://schemas.openxmlformats.org/officeDocument/2006/relationships/slide" Target="slide5.xml"/></Relationships>
</file>

<file path=ppt/slides/_rels/slide18.xml.rels><?xml version="1.0" encoding="UTF-8" standalone="yes"?>
<Relationships xmlns="http://schemas.openxmlformats.org/package/2006/relationships"><Relationship Id="rId8" Type="http://schemas.openxmlformats.org/officeDocument/2006/relationships/image" Target="../media/image43.tiff"/><Relationship Id="rId13" Type="http://schemas.openxmlformats.org/officeDocument/2006/relationships/image" Target="../media/image46.jpeg"/><Relationship Id="rId18" Type="http://schemas.openxmlformats.org/officeDocument/2006/relationships/slide" Target="slide2.xml"/><Relationship Id="rId3" Type="http://schemas.openxmlformats.org/officeDocument/2006/relationships/hyperlink" Target="mailto:hazel@ingoldisthorpe.norfolk.sch.uk" TargetMode="External"/><Relationship Id="rId7" Type="http://schemas.openxmlformats.org/officeDocument/2006/relationships/image" Target="../media/image42.tiff"/><Relationship Id="rId12" Type="http://schemas.openxmlformats.org/officeDocument/2006/relationships/hyperlink" Target="https://www.ingoldisthorpeprimary.com/policies" TargetMode="External"/><Relationship Id="rId17" Type="http://schemas.openxmlformats.org/officeDocument/2006/relationships/slide" Target="slide5.xml"/><Relationship Id="rId2" Type="http://schemas.openxmlformats.org/officeDocument/2006/relationships/hyperlink" Target="mailto:acorn@ingoldisthorpe.norfolk.sch.uk" TargetMode="External"/><Relationship Id="rId16" Type="http://schemas.openxmlformats.org/officeDocument/2006/relationships/image" Target="../media/image49.svg"/><Relationship Id="rId20"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hyperlink" Target="mailto:oak@ingoldisthorpe.norfolk.sch.uk" TargetMode="External"/><Relationship Id="rId11" Type="http://schemas.openxmlformats.org/officeDocument/2006/relationships/hyperlink" Target="mailto:head@Ingoldisthorpe.norfolk.sch.uk" TargetMode="External"/><Relationship Id="rId5" Type="http://schemas.openxmlformats.org/officeDocument/2006/relationships/hyperlink" Target="mailto:maple@ingoldisthorpe.norfolk.sch.uk" TargetMode="External"/><Relationship Id="rId15" Type="http://schemas.openxmlformats.org/officeDocument/2006/relationships/image" Target="../media/image48.png"/><Relationship Id="rId10" Type="http://schemas.openxmlformats.org/officeDocument/2006/relationships/image" Target="../media/image45.tiff"/><Relationship Id="rId19" Type="http://schemas.openxmlformats.org/officeDocument/2006/relationships/image" Target="../media/image1.png"/><Relationship Id="rId4" Type="http://schemas.openxmlformats.org/officeDocument/2006/relationships/hyperlink" Target="mailto:willow@ingoldisthorpe.norfolk.sch.uk" TargetMode="External"/><Relationship Id="rId9" Type="http://schemas.openxmlformats.org/officeDocument/2006/relationships/image" Target="../media/image44.tiff"/><Relationship Id="rId1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1.png"/><Relationship Id="rId2" Type="http://schemas.openxmlformats.org/officeDocument/2006/relationships/slide" Target="slide18.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slide" Target="slide5.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slide" Target="slide3.xml"/><Relationship Id="rId5" Type="http://schemas.openxmlformats.org/officeDocument/2006/relationships/diagramLayout" Target="../diagrams/layout1.xml"/><Relationship Id="rId10" Type="http://schemas.openxmlformats.org/officeDocument/2006/relationships/slide" Target="slide4.xml"/><Relationship Id="rId4" Type="http://schemas.openxmlformats.org/officeDocument/2006/relationships/diagramData" Target="../diagrams/data1.xml"/><Relationship Id="rId9"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slide" Target="slide1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5.xml"/><Relationship Id="rId7" Type="http://schemas.microsoft.com/office/2007/relationships/hdphoto" Target="../media/hdphoto1.wdp"/><Relationship Id="rId2" Type="http://schemas.openxmlformats.org/officeDocument/2006/relationships/hyperlink" Target="https://www.ingoldisthorpeprimary.com/policies" TargetMode="Externa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png"/><Relationship Id="rId10" Type="http://schemas.openxmlformats.org/officeDocument/2006/relationships/slide" Target="slide4.xml"/><Relationship Id="rId4" Type="http://schemas.openxmlformats.org/officeDocument/2006/relationships/slide" Target="slide2.xml"/><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png"/><Relationship Id="rId7" Type="http://schemas.openxmlformats.org/officeDocument/2006/relationships/slide" Target="slide2.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hyperlink" Target="mailto:norfolksendiass@norfolk.gov.uk" TargetMode="External"/><Relationship Id="rId13" Type="http://schemas.openxmlformats.org/officeDocument/2006/relationships/image" Target="../media/image1.png"/><Relationship Id="rId3" Type="http://schemas.openxmlformats.org/officeDocument/2006/relationships/image" Target="../media/image11.png"/><Relationship Id="rId7" Type="http://schemas.openxmlformats.org/officeDocument/2006/relationships/hyperlink" Target="tel:01603%20704070" TargetMode="External"/><Relationship Id="rId12" Type="http://schemas.openxmlformats.org/officeDocument/2006/relationships/slide" Target="slide2.xml"/><Relationship Id="rId2" Type="http://schemas.openxmlformats.org/officeDocument/2006/relationships/hyperlink" Target="https://www.norfolk.gov.uk/children-and-families/send-local-offer" TargetMode="External"/><Relationship Id="rId1" Type="http://schemas.openxmlformats.org/officeDocument/2006/relationships/slideLayout" Target="../slideLayouts/slideLayout2.xml"/><Relationship Id="rId6" Type="http://schemas.openxmlformats.org/officeDocument/2006/relationships/hyperlink" Target="https://www.norfolksendiass.org.uk/" TargetMode="External"/><Relationship Id="rId11" Type="http://schemas.openxmlformats.org/officeDocument/2006/relationships/slide" Target="slide5.xml"/><Relationship Id="rId5" Type="http://schemas.openxmlformats.org/officeDocument/2006/relationships/image" Target="../media/image12.png"/><Relationship Id="rId10" Type="http://schemas.openxmlformats.org/officeDocument/2006/relationships/image" Target="../media/image14.svg"/><Relationship Id="rId4" Type="http://schemas.openxmlformats.org/officeDocument/2006/relationships/hyperlink" Target="https://communitydirectory.norfolk.gov.uk/" TargetMode="External"/><Relationship Id="rId9" Type="http://schemas.openxmlformats.org/officeDocument/2006/relationships/image" Target="../media/image13.pn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png"/><Relationship Id="rId2" Type="http://schemas.openxmlformats.org/officeDocument/2006/relationships/slide" Target="slide15.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slide" Target="slide5.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hyperlink" Target="https://www.ecch.org/" TargetMode="External"/><Relationship Id="rId18" Type="http://schemas.openxmlformats.org/officeDocument/2006/relationships/slide" Target="slide5.xml"/><Relationship Id="rId3" Type="http://schemas.openxmlformats.org/officeDocument/2006/relationships/image" Target="../media/image17.png"/><Relationship Id="rId7" Type="http://schemas.openxmlformats.org/officeDocument/2006/relationships/hyperlink" Target="https://nelsonsjourney.org.uk/" TargetMode="External"/><Relationship Id="rId12" Type="http://schemas.openxmlformats.org/officeDocument/2006/relationships/image" Target="../media/image22.png"/><Relationship Id="rId17" Type="http://schemas.openxmlformats.org/officeDocument/2006/relationships/image" Target="../media/image25.jpeg"/><Relationship Id="rId2" Type="http://schemas.openxmlformats.org/officeDocument/2006/relationships/hyperlink" Target="https://mermaidsuk.org.uk/" TargetMode="External"/><Relationship Id="rId16" Type="http://schemas.openxmlformats.org/officeDocument/2006/relationships/image" Target="../media/image24.png"/><Relationship Id="rId20"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hyperlink" Target="https://www.norfolk.gov.uk/children-and-families/early-help-and-family-support" TargetMode="External"/><Relationship Id="rId5" Type="http://schemas.openxmlformats.org/officeDocument/2006/relationships/image" Target="../media/image18.png"/><Relationship Id="rId15" Type="http://schemas.openxmlformats.org/officeDocument/2006/relationships/hyperlink" Target="https://www.norfolk.gov.uk/education-and-learning/schools/Virtual-School-Sensory-Support/" TargetMode="External"/><Relationship Id="rId10" Type="http://schemas.openxmlformats.org/officeDocument/2006/relationships/image" Target="../media/image21.jpeg"/><Relationship Id="rId19" Type="http://schemas.openxmlformats.org/officeDocument/2006/relationships/slide" Target="slide2.xml"/><Relationship Id="rId4" Type="http://schemas.openxmlformats.org/officeDocument/2006/relationships/hyperlink" Target="https://www.justonenorfolk.nhs.uk/mentalhealth" TargetMode="External"/><Relationship Id="rId9" Type="http://schemas.openxmlformats.org/officeDocument/2006/relationships/hyperlink" Target="https://www.norfolk.gov.uk/children-and-families/send-local-offer/about-the-local-offer/meet-our-teams/access-through-technology-team" TargetMode="External"/><Relationship Id="rId14" Type="http://schemas.openxmlformats.org/officeDocument/2006/relationships/image" Target="../media/image23.jpe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7.svg"/><Relationship Id="rId7"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slide" Target="slide5.xml"/><Relationship Id="rId4" Type="http://schemas.openxmlformats.org/officeDocument/2006/relationships/slide" Target="slide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4295D-12FE-BF4E-B57B-F9F61CBEE956}"/>
              </a:ext>
            </a:extLst>
          </p:cNvPr>
          <p:cNvSpPr>
            <a:spLocks noGrp="1"/>
          </p:cNvSpPr>
          <p:nvPr>
            <p:ph type="ctrTitle"/>
          </p:nvPr>
        </p:nvSpPr>
        <p:spPr>
          <a:xfrm>
            <a:off x="4120885" y="-1008567"/>
            <a:ext cx="7981497" cy="3566160"/>
          </a:xfrm>
        </p:spPr>
        <p:txBody>
          <a:bodyPr anchor="b">
            <a:noAutofit/>
          </a:bodyPr>
          <a:lstStyle/>
          <a:p>
            <a:pPr algn="ctr"/>
            <a:r>
              <a:rPr lang="en-US" sz="4400" dirty="0">
                <a:latin typeface="Cooper Black" panose="0208090404030B020404" pitchFamily="18" charset="0"/>
              </a:rPr>
              <a:t>Welcome to Ingoldisthorpe </a:t>
            </a:r>
            <a:br>
              <a:rPr lang="en-US" sz="4400" dirty="0">
                <a:latin typeface="Cooper Black" panose="0208090404030B020404" pitchFamily="18" charset="0"/>
              </a:rPr>
            </a:br>
            <a:r>
              <a:rPr lang="en-US" sz="4400" dirty="0">
                <a:latin typeface="Cooper Black" panose="0208090404030B020404" pitchFamily="18" charset="0"/>
              </a:rPr>
              <a:t>C of E VA  Primary School SEN information report</a:t>
            </a:r>
          </a:p>
        </p:txBody>
      </p:sp>
      <p:pic>
        <p:nvPicPr>
          <p:cNvPr id="8" name="Picture 7">
            <a:extLst>
              <a:ext uri="{FF2B5EF4-FFF2-40B4-BE49-F238E27FC236}">
                <a16:creationId xmlns:a16="http://schemas.microsoft.com/office/drawing/2014/main" id="{17D606F0-8E60-2A47-8601-7B1A39154F5A}"/>
              </a:ext>
            </a:extLst>
          </p:cNvPr>
          <p:cNvPicPr>
            <a:picLocks noChangeAspect="1"/>
          </p:cNvPicPr>
          <p:nvPr/>
        </p:nvPicPr>
        <p:blipFill rotWithShape="1">
          <a:blip r:embed="rId2"/>
          <a:srcRect l="5950" b="2079"/>
          <a:stretch/>
        </p:blipFill>
        <p:spPr>
          <a:xfrm>
            <a:off x="9588" y="-7810"/>
            <a:ext cx="4380595" cy="685800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8">
            <a:extLst>
              <a:ext uri="{FF2B5EF4-FFF2-40B4-BE49-F238E27FC236}">
                <a16:creationId xmlns:a16="http://schemas.microsoft.com/office/drawing/2014/main" id="{359B4775-FE88-4042-B14D-7B0A5DC106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6850" y="2998153"/>
            <a:ext cx="5188674" cy="35306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3" name="Picture 12">
            <a:extLst>
              <a:ext uri="{FF2B5EF4-FFF2-40B4-BE49-F238E27FC236}">
                <a16:creationId xmlns:a16="http://schemas.microsoft.com/office/drawing/2014/main" id="{BAC19C34-64A6-594F-9D19-CD2744D770C0}"/>
              </a:ext>
            </a:extLst>
          </p:cNvPr>
          <p:cNvPicPr>
            <a:picLocks noChangeAspect="1"/>
          </p:cNvPicPr>
          <p:nvPr/>
        </p:nvPicPr>
        <p:blipFill rotWithShape="1">
          <a:blip r:embed="rId4"/>
          <a:srcRect l="15921" t="72381" r="11509" b="1013"/>
          <a:stretch/>
        </p:blipFill>
        <p:spPr>
          <a:xfrm>
            <a:off x="7247303" y="4931728"/>
            <a:ext cx="4855079" cy="513538"/>
          </a:xfrm>
          <a:prstGeom prst="rect">
            <a:avLst/>
          </a:prstGeom>
          <a:ln w="38100" cap="sq">
            <a:solidFill>
              <a:srgbClr val="000000"/>
            </a:solidFill>
            <a:miter lim="800000"/>
          </a:ln>
          <a:effectLst>
            <a:outerShdw blurRad="57150" dist="50800" dir="2700000" algn="tl" rotWithShape="0">
              <a:srgbClr val="000000">
                <a:alpha val="40000"/>
              </a:srgbClr>
            </a:outerShdw>
          </a:effectLst>
        </p:spPr>
      </p:pic>
      <p:sp>
        <p:nvSpPr>
          <p:cNvPr id="14" name="Oval 7">
            <a:extLst>
              <a:ext uri="{FF2B5EF4-FFF2-40B4-BE49-F238E27FC236}">
                <a16:creationId xmlns:a16="http://schemas.microsoft.com/office/drawing/2014/main" id="{5BD7A647-5321-CC49-8994-BE1C263F8122}"/>
              </a:ext>
            </a:extLst>
          </p:cNvPr>
          <p:cNvSpPr>
            <a:spLocks noChangeArrowheads="1"/>
          </p:cNvSpPr>
          <p:nvPr/>
        </p:nvSpPr>
        <p:spPr bwMode="auto">
          <a:xfrm>
            <a:off x="9303117" y="5039678"/>
            <a:ext cx="576262" cy="539750"/>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dirty="0"/>
          </a:p>
        </p:txBody>
      </p:sp>
      <p:cxnSp>
        <p:nvCxnSpPr>
          <p:cNvPr id="15" name="Straight Arrow Connector 9">
            <a:extLst>
              <a:ext uri="{FF2B5EF4-FFF2-40B4-BE49-F238E27FC236}">
                <a16:creationId xmlns:a16="http://schemas.microsoft.com/office/drawing/2014/main" id="{CAF734C6-B5C7-6549-8283-0C367715912D}"/>
              </a:ext>
            </a:extLst>
          </p:cNvPr>
          <p:cNvCxnSpPr>
            <a:cxnSpLocks noChangeShapeType="1"/>
            <a:stCxn id="17" idx="7"/>
          </p:cNvCxnSpPr>
          <p:nvPr/>
        </p:nvCxnSpPr>
        <p:spPr bwMode="auto">
          <a:xfrm flipV="1">
            <a:off x="8943346" y="5687378"/>
            <a:ext cx="520093" cy="681746"/>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Oval 12">
            <a:extLst>
              <a:ext uri="{FF2B5EF4-FFF2-40B4-BE49-F238E27FC236}">
                <a16:creationId xmlns:a16="http://schemas.microsoft.com/office/drawing/2014/main" id="{073DD7D3-EFC2-5D42-A9DF-784140CD91FA}"/>
              </a:ext>
            </a:extLst>
          </p:cNvPr>
          <p:cNvSpPr>
            <a:spLocks noChangeArrowheads="1"/>
          </p:cNvSpPr>
          <p:nvPr/>
        </p:nvSpPr>
        <p:spPr bwMode="auto">
          <a:xfrm>
            <a:off x="8642532" y="6314490"/>
            <a:ext cx="352425" cy="373062"/>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dirty="0"/>
          </a:p>
        </p:txBody>
      </p:sp>
      <p:cxnSp>
        <p:nvCxnSpPr>
          <p:cNvPr id="19" name="Straight Arrow Connector 15">
            <a:extLst>
              <a:ext uri="{FF2B5EF4-FFF2-40B4-BE49-F238E27FC236}">
                <a16:creationId xmlns:a16="http://schemas.microsoft.com/office/drawing/2014/main" id="{98A0981F-B73E-8644-B214-4FB884802D9C}"/>
              </a:ext>
            </a:extLst>
          </p:cNvPr>
          <p:cNvCxnSpPr>
            <a:cxnSpLocks noChangeShapeType="1"/>
          </p:cNvCxnSpPr>
          <p:nvPr/>
        </p:nvCxnSpPr>
        <p:spPr bwMode="auto">
          <a:xfrm flipH="1">
            <a:off x="9656451" y="4409267"/>
            <a:ext cx="383895" cy="774080"/>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Box 4">
            <a:extLst>
              <a:ext uri="{FF2B5EF4-FFF2-40B4-BE49-F238E27FC236}">
                <a16:creationId xmlns:a16="http://schemas.microsoft.com/office/drawing/2014/main" id="{62409E2C-364C-A647-A2BD-6A95DB7F7CB2}"/>
              </a:ext>
            </a:extLst>
          </p:cNvPr>
          <p:cNvSpPr txBox="1">
            <a:spLocks noChangeArrowheads="1"/>
          </p:cNvSpPr>
          <p:nvPr/>
        </p:nvSpPr>
        <p:spPr bwMode="auto">
          <a:xfrm>
            <a:off x="9755524" y="2665543"/>
            <a:ext cx="228350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200" dirty="0">
                <a:latin typeface="Tahoma" panose="020B0604030504040204" pitchFamily="34" charset="0"/>
                <a:cs typeface="Tahoma" panose="020B0604030504040204" pitchFamily="34" charset="0"/>
              </a:rPr>
              <a:t>To best use this presentation please hit the small button on the bottom right-hand side of the window; it will take over your full screen and you can navigate using the arrow keys or swiping left and right. There are also links to get you to the correct information and return to the contents page.</a:t>
            </a:r>
          </a:p>
        </p:txBody>
      </p:sp>
      <p:sp>
        <p:nvSpPr>
          <p:cNvPr id="3" name="Rectangle 2">
            <a:extLst>
              <a:ext uri="{FF2B5EF4-FFF2-40B4-BE49-F238E27FC236}">
                <a16:creationId xmlns:a16="http://schemas.microsoft.com/office/drawing/2014/main" id="{66AD538C-8A1F-2C9B-F376-B0A1A5E993F6}"/>
              </a:ext>
            </a:extLst>
          </p:cNvPr>
          <p:cNvSpPr/>
          <p:nvPr/>
        </p:nvSpPr>
        <p:spPr>
          <a:xfrm>
            <a:off x="1052241" y="5299108"/>
            <a:ext cx="1963999"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GB" sz="4000" b="1" dirty="0">
                <a:ln/>
                <a:solidFill>
                  <a:srgbClr val="92D050"/>
                </a:solidFill>
              </a:rPr>
              <a:t>2023/24</a:t>
            </a:r>
          </a:p>
        </p:txBody>
      </p:sp>
    </p:spTree>
    <p:extLst>
      <p:ext uri="{BB962C8B-B14F-4D97-AF65-F5344CB8AC3E}">
        <p14:creationId xmlns:p14="http://schemas.microsoft.com/office/powerpoint/2010/main" val="24290794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dirty="0">
                <a:latin typeface="Cooper Black" panose="0208090404030B020404" pitchFamily="18" charset="0"/>
              </a:rPr>
              <a:t>Provision mapping</a:t>
            </a:r>
          </a:p>
        </p:txBody>
      </p:sp>
      <p:pic>
        <p:nvPicPr>
          <p:cNvPr id="10" name="Content Placeholder 9"/>
          <p:cNvPicPr>
            <a:picLocks noGrp="1" noChangeAspect="1"/>
          </p:cNvPicPr>
          <p:nvPr>
            <p:ph idx="1"/>
          </p:nvPr>
        </p:nvPicPr>
        <p:blipFill>
          <a:blip r:embed="rId2"/>
          <a:stretch>
            <a:fillRect/>
          </a:stretch>
        </p:blipFill>
        <p:spPr>
          <a:xfrm>
            <a:off x="3108045" y="1880277"/>
            <a:ext cx="8789452" cy="4806095"/>
          </a:xfrm>
          <a:prstGeom prst="rect">
            <a:avLst/>
          </a:prstGeom>
          <a:ln>
            <a:noFill/>
          </a:ln>
          <a:effectLst>
            <a:softEdge rad="112500"/>
          </a:effectLst>
        </p:spPr>
      </p:pic>
      <p:sp>
        <p:nvSpPr>
          <p:cNvPr id="11" name="Rectangle 10"/>
          <p:cNvSpPr/>
          <p:nvPr/>
        </p:nvSpPr>
        <p:spPr>
          <a:xfrm>
            <a:off x="118658" y="2018970"/>
            <a:ext cx="2866292" cy="4493538"/>
          </a:xfrm>
          <a:prstGeom prst="rect">
            <a:avLst/>
          </a:prstGeom>
          <a:noFill/>
        </p:spPr>
        <p:txBody>
          <a:bodyPr wrap="square" lIns="91440" tIns="45720" rIns="91440" bIns="45720">
            <a:spAutoFit/>
          </a:bodyPr>
          <a:lstStyle/>
          <a:p>
            <a:pPr algn="ctr"/>
            <a:r>
              <a:rPr lang="en-US" sz="2600" b="1" dirty="0">
                <a:ln w="22225">
                  <a:solidFill>
                    <a:sysClr val="windowText" lastClr="000000"/>
                  </a:solidFill>
                  <a:prstDash val="solid"/>
                </a:ln>
                <a:solidFill>
                  <a:schemeClr val="accent2">
                    <a:lumMod val="40000"/>
                    <a:lumOff val="60000"/>
                  </a:schemeClr>
                </a:solidFill>
                <a:latin typeface="Arial Black" panose="020B0A04020102020204" pitchFamily="34" charset="0"/>
              </a:rPr>
              <a:t>Provision maps enable each teacher to track the provision of all our learners with SEND and link them to the targets set for each child. </a:t>
            </a:r>
          </a:p>
        </p:txBody>
      </p:sp>
      <p:cxnSp>
        <p:nvCxnSpPr>
          <p:cNvPr id="12" name="Straight Connector 11"/>
          <p:cNvCxnSpPr/>
          <p:nvPr/>
        </p:nvCxnSpPr>
        <p:spPr>
          <a:xfrm>
            <a:off x="364585" y="1500515"/>
            <a:ext cx="902071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B2DC738F-EFFA-00E4-79B0-F0D52512DBC7}"/>
              </a:ext>
            </a:extLst>
          </p:cNvPr>
          <p:cNvGrpSpPr/>
          <p:nvPr/>
        </p:nvGrpSpPr>
        <p:grpSpPr>
          <a:xfrm>
            <a:off x="10419857" y="293057"/>
            <a:ext cx="1561513" cy="1456752"/>
            <a:chOff x="10466363" y="104761"/>
            <a:chExt cx="1561513" cy="1456752"/>
          </a:xfrm>
        </p:grpSpPr>
        <p:sp>
          <p:nvSpPr>
            <p:cNvPr id="4" name="Folded Corner 3">
              <a:extLst>
                <a:ext uri="{FF2B5EF4-FFF2-40B4-BE49-F238E27FC236}">
                  <a16:creationId xmlns:a16="http://schemas.microsoft.com/office/drawing/2014/main" id="{F0A7A43F-3C26-6E5D-BA71-BBF699985007}"/>
                </a:ext>
              </a:extLst>
            </p:cNvPr>
            <p:cNvSpPr/>
            <p:nvPr/>
          </p:nvSpPr>
          <p:spPr>
            <a:xfrm rot="10800000">
              <a:off x="10466363" y="126428"/>
              <a:ext cx="1561513" cy="1435085"/>
            </a:xfrm>
            <a:prstGeom prst="foldedCorner">
              <a:avLst>
                <a:gd name="adj" fmla="val 32199"/>
              </a:avLst>
            </a:prstGeom>
            <a:solidFill>
              <a:srgbClr val="F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hlinkClick r:id="rId3" action="ppaction://hlinksldjump"/>
              <a:extLst>
                <a:ext uri="{FF2B5EF4-FFF2-40B4-BE49-F238E27FC236}">
                  <a16:creationId xmlns:a16="http://schemas.microsoft.com/office/drawing/2014/main" id="{BF82F7C4-6E0B-066F-2F00-8E69D930EA7A}"/>
                </a:ext>
              </a:extLst>
            </p:cNvPr>
            <p:cNvSpPr txBox="1"/>
            <p:nvPr/>
          </p:nvSpPr>
          <p:spPr>
            <a:xfrm>
              <a:off x="10466363" y="932874"/>
              <a:ext cx="1561513" cy="584775"/>
            </a:xfrm>
            <a:prstGeom prst="rect">
              <a:avLst/>
            </a:prstGeom>
            <a:noFill/>
          </p:spPr>
          <p:txBody>
            <a:bodyPr wrap="square" rtlCol="0">
              <a:spAutoFit/>
            </a:bodyPr>
            <a:lstStyle/>
            <a:p>
              <a:pPr algn="ctr"/>
              <a:r>
                <a:rPr lang="en-US" b="1" dirty="0">
                  <a:latin typeface="+mj-lt"/>
                </a:rPr>
                <a:t>CONTENTS</a:t>
              </a:r>
              <a:r>
                <a:rPr lang="en-US" sz="3200" b="1" dirty="0"/>
                <a:t> </a:t>
              </a:r>
            </a:p>
          </p:txBody>
        </p:sp>
        <p:pic>
          <p:nvPicPr>
            <p:cNvPr id="13" name="Picture 12">
              <a:hlinkClick r:id="rId4" action="ppaction://hlinksldjump"/>
              <a:extLst>
                <a:ext uri="{FF2B5EF4-FFF2-40B4-BE49-F238E27FC236}">
                  <a16:creationId xmlns:a16="http://schemas.microsoft.com/office/drawing/2014/main" id="{1096EFAB-6730-8199-81D2-C541B36E6DFB}"/>
                </a:ext>
              </a:extLst>
            </p:cNvPr>
            <p:cNvPicPr>
              <a:picLocks noChangeAspect="1"/>
            </p:cNvPicPr>
            <p:nvPr/>
          </p:nvPicPr>
          <p:blipFill rotWithShape="1">
            <a:blip r:embed="rId5"/>
            <a:srcRect l="-1884" t="20268" r="-1204" b="14256"/>
            <a:stretch/>
          </p:blipFill>
          <p:spPr>
            <a:xfrm>
              <a:off x="10823944" y="104761"/>
              <a:ext cx="1203931" cy="1149882"/>
            </a:xfrm>
            <a:prstGeom prst="ellipse">
              <a:avLst/>
            </a:prstGeom>
            <a:ln>
              <a:noFill/>
            </a:ln>
            <a:effectLst>
              <a:softEdge rad="112500"/>
            </a:effectLst>
          </p:spPr>
        </p:pic>
      </p:grpSp>
    </p:spTree>
    <p:extLst>
      <p:ext uri="{BB962C8B-B14F-4D97-AF65-F5344CB8AC3E}">
        <p14:creationId xmlns:p14="http://schemas.microsoft.com/office/powerpoint/2010/main" val="31119794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5EFF3-343A-2042-A1F7-6EAB037EE451}"/>
              </a:ext>
            </a:extLst>
          </p:cNvPr>
          <p:cNvSpPr>
            <a:spLocks noGrp="1"/>
          </p:cNvSpPr>
          <p:nvPr>
            <p:ph type="title"/>
          </p:nvPr>
        </p:nvSpPr>
        <p:spPr>
          <a:xfrm>
            <a:off x="838200" y="226398"/>
            <a:ext cx="10515600" cy="1325563"/>
          </a:xfrm>
        </p:spPr>
        <p:txBody>
          <a:bodyPr/>
          <a:lstStyle/>
          <a:p>
            <a:r>
              <a:rPr lang="en-GB" dirty="0">
                <a:latin typeface="Cooper Black" panose="0208090404030B020404" pitchFamily="18" charset="0"/>
              </a:rPr>
              <a:t>Trips, visits and events</a:t>
            </a:r>
          </a:p>
        </p:txBody>
      </p:sp>
      <p:sp>
        <p:nvSpPr>
          <p:cNvPr id="3" name="Content Placeholder 2">
            <a:extLst>
              <a:ext uri="{FF2B5EF4-FFF2-40B4-BE49-F238E27FC236}">
                <a16:creationId xmlns:a16="http://schemas.microsoft.com/office/drawing/2014/main" id="{C37299E2-07C4-2842-9FA2-5ECEA9D51425}"/>
              </a:ext>
            </a:extLst>
          </p:cNvPr>
          <p:cNvSpPr>
            <a:spLocks noGrp="1"/>
          </p:cNvSpPr>
          <p:nvPr>
            <p:ph idx="1"/>
          </p:nvPr>
        </p:nvSpPr>
        <p:spPr>
          <a:xfrm>
            <a:off x="131167" y="1925955"/>
            <a:ext cx="5861304" cy="4928615"/>
          </a:xfrm>
        </p:spPr>
        <p:txBody>
          <a:bodyPr>
            <a:normAutofit lnSpcReduction="10000"/>
          </a:bodyPr>
          <a:lstStyle/>
          <a:p>
            <a:pPr marL="0" indent="0" algn="ctr">
              <a:buNone/>
            </a:pPr>
            <a:r>
              <a:rPr lang="en-GB" sz="2000" dirty="0">
                <a:latin typeface="Tahoma" panose="020B0604030504040204" pitchFamily="34" charset="0"/>
                <a:ea typeface="Tahoma" panose="020B0604030504040204" pitchFamily="34" charset="0"/>
                <a:cs typeface="Tahoma" panose="020B0604030504040204" pitchFamily="34" charset="0"/>
              </a:rPr>
              <a:t>As a fully inclusive school, all educational visits and extra curricular activities include all children in our setting. They are fully risk assessed and procedures are put in place to make sure all pupils can access the learning and experiences alongside their peers. </a:t>
            </a:r>
          </a:p>
          <a:p>
            <a:pPr marL="0" indent="0" algn="ctr">
              <a:buNone/>
            </a:pPr>
            <a:r>
              <a:rPr lang="en-GB" sz="2000" dirty="0">
                <a:latin typeface="Tahoma" panose="020B0604030504040204" pitchFamily="34" charset="0"/>
                <a:ea typeface="Tahoma" panose="020B0604030504040204" pitchFamily="34" charset="0"/>
                <a:cs typeface="Tahoma" panose="020B0604030504040204" pitchFamily="34" charset="0"/>
              </a:rPr>
              <a:t>We are committed to making reasonable adjustments to include all pupils and with the help of parents have been able to successfully do this for all events and trips. If you have concerns about your child’s trip please contact your class teacher. </a:t>
            </a:r>
          </a:p>
          <a:p>
            <a:pPr marL="0" indent="0" algn="ctr">
              <a:buNone/>
            </a:pPr>
            <a:r>
              <a:rPr lang="en-GB" sz="2000" dirty="0">
                <a:latin typeface="Tahoma" panose="020B0604030504040204" pitchFamily="34" charset="0"/>
                <a:ea typeface="Tahoma" panose="020B0604030504040204" pitchFamily="34" charset="0"/>
                <a:cs typeface="Tahoma" panose="020B0604030504040204" pitchFamily="34" charset="0"/>
              </a:rPr>
              <a:t>All pupils are welcome at after school clubs and wrap around care from 7.30am – 5pm. </a:t>
            </a:r>
          </a:p>
          <a:p>
            <a:pPr marL="0" indent="0" algn="ctr">
              <a:buNone/>
            </a:pPr>
            <a:r>
              <a:rPr lang="en-GB" sz="2000" dirty="0">
                <a:latin typeface="Tahoma" panose="020B0604030504040204" pitchFamily="34" charset="0"/>
                <a:ea typeface="Tahoma" panose="020B0604030504040204" pitchFamily="34" charset="0"/>
                <a:cs typeface="Tahoma" panose="020B0604030504040204" pitchFamily="34" charset="0"/>
              </a:rPr>
              <a:t>Some pupils may need additional adult support and as such school will require notice for this provision. </a:t>
            </a:r>
          </a:p>
        </p:txBody>
      </p:sp>
      <p:pic>
        <p:nvPicPr>
          <p:cNvPr id="5122" name="Picture 2">
            <a:extLst>
              <a:ext uri="{FF2B5EF4-FFF2-40B4-BE49-F238E27FC236}">
                <a16:creationId xmlns:a16="http://schemas.microsoft.com/office/drawing/2014/main" id="{BE97D469-A9B1-A740-9A92-54A133505CE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302" b="16986"/>
          <a:stretch/>
        </p:blipFill>
        <p:spPr bwMode="auto">
          <a:xfrm>
            <a:off x="6222962" y="1929384"/>
            <a:ext cx="2741157" cy="132556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124" name="Picture 4">
            <a:extLst>
              <a:ext uri="{FF2B5EF4-FFF2-40B4-BE49-F238E27FC236}">
                <a16:creationId xmlns:a16="http://schemas.microsoft.com/office/drawing/2014/main" id="{3E58FF51-7D21-2A47-992C-BE81D91DB0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6814" y="1319957"/>
            <a:ext cx="1375473" cy="1841353"/>
          </a:xfrm>
          <a:prstGeom prst="round2DiagRect">
            <a:avLst>
              <a:gd name="adj1" fmla="val 16667"/>
              <a:gd name="adj2" fmla="val 10324"/>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9E77D8E6-8B61-FB49-93A6-A33024F5A5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2962" y="3227383"/>
            <a:ext cx="1515897" cy="20299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4FD61EB5-EC03-6D48-B534-4AA8B01FFE5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0678"/>
          <a:stretch/>
        </p:blipFill>
        <p:spPr bwMode="auto">
          <a:xfrm>
            <a:off x="7787846" y="4390263"/>
            <a:ext cx="2319541" cy="21852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126" name="Picture 6">
            <a:extLst>
              <a:ext uri="{FF2B5EF4-FFF2-40B4-BE49-F238E27FC236}">
                <a16:creationId xmlns:a16="http://schemas.microsoft.com/office/drawing/2014/main" id="{309A7339-655B-674B-97F4-3C703D695F9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22962" y="5055735"/>
            <a:ext cx="2007818" cy="14996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32" name="Picture 12">
            <a:extLst>
              <a:ext uri="{FF2B5EF4-FFF2-40B4-BE49-F238E27FC236}">
                <a16:creationId xmlns:a16="http://schemas.microsoft.com/office/drawing/2014/main" id="{52855961-BBD9-2A4B-AA78-8BBD05E7A2C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132" t="13924" r="15938" b="24684"/>
          <a:stretch/>
        </p:blipFill>
        <p:spPr bwMode="auto">
          <a:xfrm>
            <a:off x="7738859" y="3273226"/>
            <a:ext cx="2139043" cy="122773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FF52CA12-D956-404B-8EC1-19E013E764CC}"/>
              </a:ext>
            </a:extLst>
          </p:cNvPr>
          <p:cNvSpPr txBox="1"/>
          <p:nvPr/>
        </p:nvSpPr>
        <p:spPr>
          <a:xfrm>
            <a:off x="10107387" y="1788300"/>
            <a:ext cx="1997025" cy="5262979"/>
          </a:xfrm>
          <a:prstGeom prst="rect">
            <a:avLst/>
          </a:prstGeom>
          <a:noFill/>
        </p:spPr>
        <p:txBody>
          <a:bodyPr wrap="square" rtlCol="0">
            <a:spAutoFit/>
          </a:bodyPr>
          <a:lstStyle/>
          <a:p>
            <a:pPr algn="ctr"/>
            <a:r>
              <a:rPr lang="en-GB" sz="1400" b="1" u="sng" dirty="0">
                <a:latin typeface="Calibri" panose="020F0502020204030204" pitchFamily="34" charset="0"/>
                <a:cs typeface="Calibri" panose="020F0502020204030204" pitchFamily="34" charset="0"/>
              </a:rPr>
              <a:t>Our recent trips include:</a:t>
            </a:r>
          </a:p>
          <a:p>
            <a:pPr algn="ctr"/>
            <a:r>
              <a:rPr lang="en-GB" sz="1400" b="1" dirty="0">
                <a:latin typeface="Calibri" panose="020F0502020204030204" pitchFamily="34" charset="0"/>
                <a:cs typeface="Calibri" panose="020F0502020204030204" pitchFamily="34" charset="0"/>
              </a:rPr>
              <a:t>Bircham Windmill</a:t>
            </a:r>
          </a:p>
          <a:p>
            <a:pPr algn="ctr"/>
            <a:r>
              <a:rPr lang="en-GB" sz="1400" b="1" dirty="0">
                <a:latin typeface="Calibri" panose="020F0502020204030204" pitchFamily="34" charset="0"/>
                <a:cs typeface="Calibri" panose="020F0502020204030204" pitchFamily="34" charset="0"/>
              </a:rPr>
              <a:t>Holkham Hall</a:t>
            </a:r>
          </a:p>
          <a:p>
            <a:pPr algn="ctr"/>
            <a:r>
              <a:rPr lang="en-GB" sz="1400" b="1" dirty="0">
                <a:latin typeface="Calibri" panose="020F0502020204030204" pitchFamily="34" charset="0"/>
                <a:cs typeface="Calibri" panose="020F0502020204030204" pitchFamily="34" charset="0"/>
              </a:rPr>
              <a:t>Banham Zoo</a:t>
            </a:r>
          </a:p>
          <a:p>
            <a:pPr algn="ctr"/>
            <a:r>
              <a:rPr lang="en-GB" sz="1400" b="1" dirty="0">
                <a:latin typeface="Calibri" panose="020F0502020204030204" pitchFamily="34" charset="0"/>
                <a:cs typeface="Calibri" panose="020F0502020204030204" pitchFamily="34" charset="0"/>
              </a:rPr>
              <a:t>Bewilderwood</a:t>
            </a:r>
          </a:p>
          <a:p>
            <a:pPr algn="ctr"/>
            <a:r>
              <a:rPr lang="en-GB" sz="1400" b="1" dirty="0">
                <a:latin typeface="Calibri" panose="020F0502020204030204" pitchFamily="34" charset="0"/>
                <a:cs typeface="Calibri" panose="020F0502020204030204" pitchFamily="34" charset="0"/>
              </a:rPr>
              <a:t>Gressenhall Farm and Workhouse</a:t>
            </a:r>
          </a:p>
          <a:p>
            <a:pPr algn="ctr"/>
            <a:r>
              <a:rPr lang="en-GB" sz="1400" b="1" dirty="0">
                <a:latin typeface="Calibri" panose="020F0502020204030204" pitchFamily="34" charset="0"/>
                <a:cs typeface="Calibri" panose="020F0502020204030204" pitchFamily="34" charset="0"/>
              </a:rPr>
              <a:t>How Hill</a:t>
            </a:r>
          </a:p>
          <a:p>
            <a:pPr algn="ctr"/>
            <a:r>
              <a:rPr lang="en-GB" sz="1400" b="1" dirty="0">
                <a:latin typeface="Calibri" panose="020F0502020204030204" pitchFamily="34" charset="0"/>
                <a:cs typeface="Calibri" panose="020F0502020204030204" pitchFamily="34" charset="0"/>
              </a:rPr>
              <a:t>Aylmerton Field studies centre</a:t>
            </a:r>
          </a:p>
          <a:p>
            <a:pPr algn="ctr"/>
            <a:endParaRPr lang="en-GB" sz="1400" b="1" dirty="0">
              <a:latin typeface="Calibri" panose="020F0502020204030204" pitchFamily="34" charset="0"/>
              <a:cs typeface="Calibri" panose="020F0502020204030204" pitchFamily="34" charset="0"/>
            </a:endParaRPr>
          </a:p>
          <a:p>
            <a:pPr algn="ctr"/>
            <a:r>
              <a:rPr lang="en-GB" sz="1400" b="1" u="sng" dirty="0">
                <a:latin typeface="Calibri" panose="020F0502020204030204" pitchFamily="34" charset="0"/>
                <a:cs typeface="Calibri" panose="020F0502020204030204" pitchFamily="34" charset="0"/>
              </a:rPr>
              <a:t>Our recent events include:</a:t>
            </a:r>
          </a:p>
          <a:p>
            <a:pPr algn="ctr"/>
            <a:r>
              <a:rPr lang="en-GB" sz="1400" b="1" dirty="0">
                <a:latin typeface="Calibri" panose="020F0502020204030204" pitchFamily="34" charset="0"/>
                <a:cs typeface="Calibri" panose="020F0502020204030204" pitchFamily="34" charset="0"/>
              </a:rPr>
              <a:t>Sports evening</a:t>
            </a:r>
          </a:p>
          <a:p>
            <a:pPr algn="ctr"/>
            <a:r>
              <a:rPr lang="en-GB" sz="1400" b="1" dirty="0">
                <a:latin typeface="Calibri" panose="020F0502020204030204" pitchFamily="34" charset="0"/>
                <a:cs typeface="Calibri" panose="020F0502020204030204" pitchFamily="34" charset="0"/>
              </a:rPr>
              <a:t>Harvest church service</a:t>
            </a:r>
          </a:p>
          <a:p>
            <a:pPr algn="ctr"/>
            <a:r>
              <a:rPr lang="en-GB" sz="1400" b="1" dirty="0">
                <a:latin typeface="Calibri" panose="020F0502020204030204" pitchFamily="34" charset="0"/>
                <a:cs typeface="Calibri" panose="020F0502020204030204" pitchFamily="34" charset="0"/>
              </a:rPr>
              <a:t>Christmas Nativity</a:t>
            </a:r>
          </a:p>
          <a:p>
            <a:pPr algn="ctr"/>
            <a:r>
              <a:rPr lang="en-GB" sz="1400" b="1" dirty="0">
                <a:latin typeface="Calibri" panose="020F0502020204030204" pitchFamily="34" charset="0"/>
                <a:cs typeface="Calibri" panose="020F0502020204030204" pitchFamily="34" charset="0"/>
              </a:rPr>
              <a:t>Music evening</a:t>
            </a:r>
          </a:p>
          <a:p>
            <a:pPr algn="ctr"/>
            <a:r>
              <a:rPr lang="en-GB" sz="1400" b="1" dirty="0">
                <a:latin typeface="Calibri" panose="020F0502020204030204" pitchFamily="34" charset="0"/>
                <a:cs typeface="Calibri" panose="020F0502020204030204" pitchFamily="34" charset="0"/>
              </a:rPr>
              <a:t>Christmas Fayre</a:t>
            </a:r>
          </a:p>
          <a:p>
            <a:pPr algn="ctr"/>
            <a:r>
              <a:rPr lang="en-GB" sz="1400" b="1" dirty="0">
                <a:latin typeface="Calibri" panose="020F0502020204030204" pitchFamily="34" charset="0"/>
                <a:cs typeface="Calibri" panose="020F0502020204030204" pitchFamily="34" charset="0"/>
              </a:rPr>
              <a:t>Mount Amelia (weekly)</a:t>
            </a:r>
          </a:p>
          <a:p>
            <a:pPr algn="ctr"/>
            <a:r>
              <a:rPr lang="en-GB" sz="1400" b="1" dirty="0">
                <a:latin typeface="Calibri" panose="020F0502020204030204" pitchFamily="34" charset="0"/>
                <a:cs typeface="Calibri" panose="020F0502020204030204" pitchFamily="34" charset="0"/>
              </a:rPr>
              <a:t>Readathon days</a:t>
            </a:r>
          </a:p>
          <a:p>
            <a:pPr algn="ctr"/>
            <a:r>
              <a:rPr lang="en-GB" sz="1400" b="1" dirty="0">
                <a:latin typeface="Calibri" panose="020F0502020204030204" pitchFamily="34" charset="0"/>
                <a:cs typeface="Calibri" panose="020F0502020204030204" pitchFamily="34" charset="0"/>
              </a:rPr>
              <a:t>Leavers show and services</a:t>
            </a:r>
          </a:p>
          <a:p>
            <a:pPr algn="ctr"/>
            <a:endParaRPr lang="en-GB" sz="1400" dirty="0">
              <a:latin typeface="Chalkboard" panose="03050602040202020205" pitchFamily="66" charset="77"/>
            </a:endParaRPr>
          </a:p>
          <a:p>
            <a:pPr algn="ctr"/>
            <a:endParaRPr lang="en-GB" sz="1400" dirty="0">
              <a:latin typeface="Chalkboard" panose="03050602040202020205" pitchFamily="66" charset="77"/>
            </a:endParaRPr>
          </a:p>
        </p:txBody>
      </p:sp>
      <p:cxnSp>
        <p:nvCxnSpPr>
          <p:cNvPr id="15" name="Straight Connector 14"/>
          <p:cNvCxnSpPr/>
          <p:nvPr/>
        </p:nvCxnSpPr>
        <p:spPr>
          <a:xfrm>
            <a:off x="339185" y="1254643"/>
            <a:ext cx="776341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71E500FA-909C-1A8D-E3EE-866B54A6E390}"/>
              </a:ext>
            </a:extLst>
          </p:cNvPr>
          <p:cNvGrpSpPr/>
          <p:nvPr/>
        </p:nvGrpSpPr>
        <p:grpSpPr>
          <a:xfrm>
            <a:off x="10419857" y="293057"/>
            <a:ext cx="1561513" cy="1456752"/>
            <a:chOff x="10466363" y="104761"/>
            <a:chExt cx="1561513" cy="1456752"/>
          </a:xfrm>
        </p:grpSpPr>
        <p:sp>
          <p:nvSpPr>
            <p:cNvPr id="10" name="Folded Corner 9">
              <a:extLst>
                <a:ext uri="{FF2B5EF4-FFF2-40B4-BE49-F238E27FC236}">
                  <a16:creationId xmlns:a16="http://schemas.microsoft.com/office/drawing/2014/main" id="{732AAD99-D290-74B4-E495-2FC4B9F569A4}"/>
                </a:ext>
              </a:extLst>
            </p:cNvPr>
            <p:cNvSpPr/>
            <p:nvPr/>
          </p:nvSpPr>
          <p:spPr>
            <a:xfrm rot="10800000">
              <a:off x="10466363" y="126428"/>
              <a:ext cx="1561513" cy="1435085"/>
            </a:xfrm>
            <a:prstGeom prst="foldedCorner">
              <a:avLst>
                <a:gd name="adj" fmla="val 32199"/>
              </a:avLst>
            </a:prstGeom>
            <a:solidFill>
              <a:srgbClr val="F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hlinkClick r:id="rId8" action="ppaction://hlinksldjump"/>
              <a:extLst>
                <a:ext uri="{FF2B5EF4-FFF2-40B4-BE49-F238E27FC236}">
                  <a16:creationId xmlns:a16="http://schemas.microsoft.com/office/drawing/2014/main" id="{AFA766B0-AE9F-8273-DDAB-C453C1BBE476}"/>
                </a:ext>
              </a:extLst>
            </p:cNvPr>
            <p:cNvSpPr txBox="1"/>
            <p:nvPr/>
          </p:nvSpPr>
          <p:spPr>
            <a:xfrm>
              <a:off x="10466363" y="932874"/>
              <a:ext cx="1561513" cy="584775"/>
            </a:xfrm>
            <a:prstGeom prst="rect">
              <a:avLst/>
            </a:prstGeom>
            <a:noFill/>
          </p:spPr>
          <p:txBody>
            <a:bodyPr wrap="square" rtlCol="0">
              <a:spAutoFit/>
            </a:bodyPr>
            <a:lstStyle/>
            <a:p>
              <a:pPr algn="ctr"/>
              <a:r>
                <a:rPr lang="en-US" b="1" dirty="0">
                  <a:latin typeface="+mj-lt"/>
                </a:rPr>
                <a:t>CONTENTS</a:t>
              </a:r>
              <a:r>
                <a:rPr lang="en-US" sz="3200" b="1" dirty="0"/>
                <a:t> </a:t>
              </a:r>
            </a:p>
          </p:txBody>
        </p:sp>
        <p:pic>
          <p:nvPicPr>
            <p:cNvPr id="12" name="Picture 11">
              <a:hlinkClick r:id="rId9" action="ppaction://hlinksldjump"/>
              <a:extLst>
                <a:ext uri="{FF2B5EF4-FFF2-40B4-BE49-F238E27FC236}">
                  <a16:creationId xmlns:a16="http://schemas.microsoft.com/office/drawing/2014/main" id="{A3D61CAC-7857-9DB4-F89A-99921715B6A2}"/>
                </a:ext>
              </a:extLst>
            </p:cNvPr>
            <p:cNvPicPr>
              <a:picLocks noChangeAspect="1"/>
            </p:cNvPicPr>
            <p:nvPr/>
          </p:nvPicPr>
          <p:blipFill rotWithShape="1">
            <a:blip r:embed="rId10"/>
            <a:srcRect l="-1884" t="20268" r="-1204" b="14256"/>
            <a:stretch/>
          </p:blipFill>
          <p:spPr>
            <a:xfrm>
              <a:off x="10823944" y="104761"/>
              <a:ext cx="1203931" cy="1149882"/>
            </a:xfrm>
            <a:prstGeom prst="ellipse">
              <a:avLst/>
            </a:prstGeom>
            <a:ln>
              <a:noFill/>
            </a:ln>
            <a:effectLst>
              <a:softEdge rad="112500"/>
            </a:effectLst>
          </p:spPr>
        </p:pic>
      </p:grpSp>
    </p:spTree>
    <p:extLst>
      <p:ext uri="{BB962C8B-B14F-4D97-AF65-F5344CB8AC3E}">
        <p14:creationId xmlns:p14="http://schemas.microsoft.com/office/powerpoint/2010/main" val="20130187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1239-ACDA-0048-99A5-B8506CF65D94}"/>
              </a:ext>
            </a:extLst>
          </p:cNvPr>
          <p:cNvSpPr>
            <a:spLocks noGrp="1"/>
          </p:cNvSpPr>
          <p:nvPr>
            <p:ph type="title"/>
          </p:nvPr>
        </p:nvSpPr>
        <p:spPr>
          <a:xfrm>
            <a:off x="715190" y="294650"/>
            <a:ext cx="10515600" cy="1325563"/>
          </a:xfrm>
        </p:spPr>
        <p:txBody>
          <a:bodyPr/>
          <a:lstStyle/>
          <a:p>
            <a:r>
              <a:rPr lang="en-GB" dirty="0">
                <a:latin typeface="Cooper Black" panose="0208090404030B020404" pitchFamily="18" charset="0"/>
              </a:rPr>
              <a:t>Pupil and parent voice</a:t>
            </a:r>
          </a:p>
        </p:txBody>
      </p:sp>
      <p:sp>
        <p:nvSpPr>
          <p:cNvPr id="3" name="Content Placeholder 2">
            <a:extLst>
              <a:ext uri="{FF2B5EF4-FFF2-40B4-BE49-F238E27FC236}">
                <a16:creationId xmlns:a16="http://schemas.microsoft.com/office/drawing/2014/main" id="{99F66752-3AE2-F247-BA35-53B446D8ED4C}"/>
              </a:ext>
            </a:extLst>
          </p:cNvPr>
          <p:cNvSpPr>
            <a:spLocks noGrp="1"/>
          </p:cNvSpPr>
          <p:nvPr>
            <p:ph idx="1"/>
          </p:nvPr>
        </p:nvSpPr>
        <p:spPr>
          <a:xfrm>
            <a:off x="470900" y="2024145"/>
            <a:ext cx="4924647" cy="4251960"/>
          </a:xfrm>
        </p:spPr>
        <p:txBody>
          <a:bodyPr>
            <a:normAutofit/>
          </a:bodyPr>
          <a:lstStyle/>
          <a:p>
            <a:pPr marL="0" indent="0" algn="ctr">
              <a:buNone/>
            </a:pPr>
            <a:r>
              <a:rPr lang="en-GB" sz="1800" dirty="0">
                <a:latin typeface="Calibri" panose="020F0502020204030204" pitchFamily="34" charset="0"/>
                <a:ea typeface="Tahoma" panose="020B0604030504040204" pitchFamily="34" charset="0"/>
                <a:cs typeface="Calibri" panose="020F0502020204030204" pitchFamily="34" charset="0"/>
              </a:rPr>
              <a:t>Where appropriate children will always be involved in decision making about their education.  Children will be invited to all meetings with their parents to review their progress. We encourage children to set their own targets and to think carefully about the resources and provision which will best support their learning. </a:t>
            </a:r>
          </a:p>
          <a:p>
            <a:pPr marL="0" indent="0" algn="ctr">
              <a:buNone/>
            </a:pPr>
            <a:endParaRPr lang="en-GB" sz="1800" dirty="0">
              <a:latin typeface="Calibri" panose="020F0502020204030204" pitchFamily="34" charset="0"/>
              <a:ea typeface="Tahoma" panose="020B0604030504040204" pitchFamily="34" charset="0"/>
              <a:cs typeface="Calibri" panose="020F0502020204030204" pitchFamily="34" charset="0"/>
            </a:endParaRPr>
          </a:p>
        </p:txBody>
      </p:sp>
      <p:pic>
        <p:nvPicPr>
          <p:cNvPr id="8194" name="Picture 2" descr="Parent Guide - Child Parent Png, Transparent Png , Transparent Png Image -  PNGitem">
            <a:extLst>
              <a:ext uri="{FF2B5EF4-FFF2-40B4-BE49-F238E27FC236}">
                <a16:creationId xmlns:a16="http://schemas.microsoft.com/office/drawing/2014/main" id="{55821BE4-6A11-654B-8B57-D95A5B859DA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474" b="92281" l="6977" r="95000">
                        <a14:foregroundMark x1="19186" y1="45263" x2="20465" y2="71053"/>
                        <a14:foregroundMark x1="20465" y1="71053" x2="23953" y2="91404"/>
                        <a14:foregroundMark x1="17558" y1="61404" x2="22093" y2="60526"/>
                        <a14:foregroundMark x1="21860" y1="62982" x2="23837" y2="56491"/>
                        <a14:foregroundMark x1="23837" y1="56491" x2="27674" y2="52456"/>
                        <a14:foregroundMark x1="27674" y1="52456" x2="30233" y2="46491"/>
                        <a14:foregroundMark x1="30233" y1="46491" x2="30349" y2="46491"/>
                        <a14:foregroundMark x1="8140" y1="80702" x2="12558" y2="76667"/>
                        <a14:foregroundMark x1="12558" y1="76667" x2="7791" y2="77895"/>
                        <a14:foregroundMark x1="7791" y1="77895" x2="7093" y2="85088"/>
                        <a14:foregroundMark x1="7093" y1="85088" x2="12093" y2="86140"/>
                        <a14:foregroundMark x1="12093" y1="86140" x2="13023" y2="81930"/>
                        <a14:foregroundMark x1="17558" y1="92456" x2="38140" y2="93333"/>
                        <a14:foregroundMark x1="38140" y1="93333" x2="54419" y2="91228"/>
                        <a14:foregroundMark x1="54419" y1="91228" x2="59535" y2="91754"/>
                        <a14:foregroundMark x1="59535" y1="91754" x2="64070" y2="91754"/>
                        <a14:foregroundMark x1="64070" y1="91754" x2="65930" y2="92105"/>
                        <a14:foregroundMark x1="37558" y1="40000" x2="42326" y2="41228"/>
                        <a14:foregroundMark x1="42326" y1="41228" x2="42093" y2="40877"/>
                        <a14:foregroundMark x1="42442" y1="38070" x2="43953" y2="42807"/>
                        <a14:foregroundMark x1="84651" y1="10877" x2="80233" y2="14211"/>
                        <a14:foregroundMark x1="80233" y1="14211" x2="82093" y2="20877"/>
                        <a14:foregroundMark x1="82093" y1="20877" x2="86628" y2="19298"/>
                        <a14:foregroundMark x1="86628" y1="19298" x2="86279" y2="12281"/>
                        <a14:foregroundMark x1="86279" y1="12281" x2="85000" y2="9649"/>
                        <a14:foregroundMark x1="81977" y1="27018" x2="78837" y2="33509"/>
                        <a14:foregroundMark x1="78837" y1="33509" x2="82326" y2="39474"/>
                        <a14:foregroundMark x1="82326" y1="39474" x2="83023" y2="46842"/>
                        <a14:foregroundMark x1="83023" y1="46842" x2="89070" y2="57719"/>
                        <a14:foregroundMark x1="89070" y1="57719" x2="86512" y2="87018"/>
                        <a14:foregroundMark x1="86512" y1="87018" x2="90000" y2="91754"/>
                        <a14:foregroundMark x1="90000" y1="91754" x2="91163" y2="92456"/>
                        <a14:foregroundMark x1="76628" y1="37544" x2="78372" y2="37193"/>
                        <a14:foregroundMark x1="76163" y1="38421" x2="77558" y2="34737"/>
                        <a14:foregroundMark x1="76163" y1="38070" x2="76977" y2="34737"/>
                        <a14:foregroundMark x1="90349" y1="29474" x2="94767" y2="32105"/>
                        <a14:foregroundMark x1="94767" y1="32105" x2="95000" y2="39298"/>
                        <a14:foregroundMark x1="95000" y1="39298" x2="90581" y2="50526"/>
                        <a14:foregroundMark x1="82093" y1="25965" x2="85465" y2="29123"/>
                        <a14:foregroundMark x1="86279" y1="26316" x2="85814" y2="26667"/>
                        <a14:foregroundMark x1="37791" y1="64737" x2="37907" y2="88070"/>
                        <a14:foregroundMark x1="42442" y1="63333" x2="45930" y2="88596"/>
                        <a14:foregroundMark x1="19884" y1="76842" x2="14767" y2="89298"/>
                        <a14:foregroundMark x1="34884" y1="38070" x2="34884" y2="38070"/>
                        <a14:foregroundMark x1="35233" y1="38070" x2="35233" y2="38070"/>
                        <a14:foregroundMark x1="36279" y1="35965" x2="32209" y2="44912"/>
                        <a14:foregroundMark x1="12628" y1="70526" x2="15233" y2="64912"/>
                        <a14:foregroundMark x1="12659" y1="70459" x2="12628" y2="70526"/>
                        <a14:foregroundMark x1="15233" y1="64912" x2="15698" y2="63158"/>
                        <a14:backgroundMark x1="4186" y1="90175" x2="4186" y2="90175"/>
                        <a14:backgroundMark x1="15349" y1="81579" x2="15349" y2="81579"/>
                        <a14:backgroundMark x1="36744" y1="38421" x2="37326" y2="40351"/>
                        <a14:backgroundMark x1="10930" y1="73509" x2="10930" y2="73509"/>
                        <a14:backgroundMark x1="11744" y1="73860" x2="11744" y2="73860"/>
                        <a14:backgroundMark x1="14419" y1="70526" x2="14419" y2="70526"/>
                        <a14:backgroundMark x1="14419" y1="70526" x2="14419" y2="70526"/>
                        <a14:backgroundMark x1="14419" y1="70526" x2="14419" y2="70526"/>
                        <a14:backgroundMark x1="11163" y1="73509" x2="11163" y2="73509"/>
                        <a14:backgroundMark x1="11163" y1="73509" x2="11163" y2="73509"/>
                        <a14:backgroundMark x1="11163" y1="73509" x2="11163" y2="73509"/>
                        <a14:backgroundMark x1="11163" y1="73509" x2="11163" y2="73509"/>
                        <a14:backgroundMark x1="11512" y1="72807" x2="12442" y2="73509"/>
                      </a14:backgroundRemoval>
                    </a14:imgEffect>
                  </a14:imgLayer>
                </a14:imgProps>
              </a:ext>
              <a:ext uri="{28A0092B-C50C-407E-A947-70E740481C1C}">
                <a14:useLocalDpi xmlns:a14="http://schemas.microsoft.com/office/drawing/2010/main" val="0"/>
              </a:ext>
            </a:extLst>
          </a:blip>
          <a:srcRect/>
          <a:stretch>
            <a:fillRect/>
          </a:stretch>
        </p:blipFill>
        <p:spPr bwMode="auto">
          <a:xfrm>
            <a:off x="2723211" y="3719353"/>
            <a:ext cx="4924647" cy="3263958"/>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4D408478-C4A4-1F49-B2EB-A4C8CDF1FDD9}"/>
              </a:ext>
            </a:extLst>
          </p:cNvPr>
          <p:cNvSpPr txBox="1">
            <a:spLocks/>
          </p:cNvSpPr>
          <p:nvPr/>
        </p:nvSpPr>
        <p:spPr>
          <a:xfrm>
            <a:off x="5596721" y="2019575"/>
            <a:ext cx="6261239" cy="2130550"/>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400" b="1" dirty="0">
                <a:latin typeface="Chalkboard" panose="03050602040202020205" pitchFamily="66" charset="77"/>
                <a:ea typeface="Tahoma" panose="020B0604030504040204" pitchFamily="34" charset="0"/>
                <a:cs typeface="Tahoma" panose="020B0604030504040204" pitchFamily="34" charset="0"/>
              </a:rPr>
              <a:t>At Ingoldisthorpe Primary we place considerable value on the contribution of parents into the provision for their children as well as the wider school life. All staff are happy to answer questions from parents about all aspects of school life. Parents who express any concern are invited into school at the earliest opportunity to discuss their worries and find a common solution.  </a:t>
            </a:r>
          </a:p>
        </p:txBody>
      </p:sp>
      <p:sp>
        <p:nvSpPr>
          <p:cNvPr id="8" name="Rectangle 7">
            <a:extLst>
              <a:ext uri="{FF2B5EF4-FFF2-40B4-BE49-F238E27FC236}">
                <a16:creationId xmlns:a16="http://schemas.microsoft.com/office/drawing/2014/main" id="{15B13667-3DA9-C945-AD9B-2B723E63250C}"/>
              </a:ext>
            </a:extLst>
          </p:cNvPr>
          <p:cNvSpPr/>
          <p:nvPr/>
        </p:nvSpPr>
        <p:spPr>
          <a:xfrm>
            <a:off x="34150" y="4580896"/>
            <a:ext cx="3048000" cy="1754326"/>
          </a:xfrm>
          <a:prstGeom prst="rect">
            <a:avLst/>
          </a:prstGeom>
        </p:spPr>
        <p:txBody>
          <a:bodyPr wrap="square">
            <a:spAutoFit/>
          </a:bodyPr>
          <a:lstStyle/>
          <a:p>
            <a:pPr marL="17463" indent="0" algn="ctr">
              <a:buNone/>
            </a:pPr>
            <a:r>
              <a:rPr lang="en-GB" dirty="0">
                <a:latin typeface="Calibri" panose="020F0502020204030204" pitchFamily="34" charset="0"/>
                <a:ea typeface="Tahoma" panose="020B0604030504040204" pitchFamily="34" charset="0"/>
                <a:cs typeface="Calibri" panose="020F0502020204030204" pitchFamily="34" charset="0"/>
              </a:rPr>
              <a:t>Children will also be able  to complete a pupil passport all about them to find what their strengths and weaknesses are as well as what best works for them. </a:t>
            </a:r>
          </a:p>
        </p:txBody>
      </p:sp>
      <p:sp>
        <p:nvSpPr>
          <p:cNvPr id="11" name="Content Placeholder 2">
            <a:extLst>
              <a:ext uri="{FF2B5EF4-FFF2-40B4-BE49-F238E27FC236}">
                <a16:creationId xmlns:a16="http://schemas.microsoft.com/office/drawing/2014/main" id="{E15EB34D-54A0-C241-87A4-EE350C415F3D}"/>
              </a:ext>
            </a:extLst>
          </p:cNvPr>
          <p:cNvSpPr txBox="1">
            <a:spLocks/>
          </p:cNvSpPr>
          <p:nvPr/>
        </p:nvSpPr>
        <p:spPr>
          <a:xfrm>
            <a:off x="7296913" y="3704894"/>
            <a:ext cx="4714634" cy="3453414"/>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400" b="1" dirty="0">
                <a:latin typeface="Chalkboard" panose="03050602040202020205" pitchFamily="66" charset="77"/>
                <a:ea typeface="Tahoma" panose="020B0604030504040204" pitchFamily="34" charset="0"/>
                <a:cs typeface="Tahoma" panose="020B0604030504040204" pitchFamily="34" charset="0"/>
              </a:rPr>
              <a:t>We believe that collaboration between staff and parents brings the best outcomes for our pupils. To ensure each child's development we work closely with parents to promote consistency, praise and a solid working relationship. </a:t>
            </a:r>
          </a:p>
          <a:p>
            <a:pPr marL="0" indent="0" algn="ctr">
              <a:buFont typeface="Arial" panose="020B0604020202020204" pitchFamily="34" charset="0"/>
              <a:buNone/>
            </a:pPr>
            <a:r>
              <a:rPr lang="en-GB" sz="1400" b="1" dirty="0">
                <a:latin typeface="Chalkboard" panose="03050602040202020205" pitchFamily="66" charset="77"/>
                <a:ea typeface="Tahoma" panose="020B0604030504040204" pitchFamily="34" charset="0"/>
                <a:cs typeface="Tahoma" panose="020B0604030504040204" pitchFamily="34" charset="0"/>
              </a:rPr>
              <a:t>Children with severe need may have a home-school communication book for daily feedback or short morning/ afternoon check ins with parents to maintain open communication. Parents also help form working SMART targets, parent's passports and contribute to annual or termly reviews.</a:t>
            </a:r>
          </a:p>
        </p:txBody>
      </p:sp>
      <p:cxnSp>
        <p:nvCxnSpPr>
          <p:cNvPr id="12" name="Straight Connector 11"/>
          <p:cNvCxnSpPr/>
          <p:nvPr/>
        </p:nvCxnSpPr>
        <p:spPr>
          <a:xfrm>
            <a:off x="364585" y="1411615"/>
            <a:ext cx="902071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0C7B6781-9953-1ADB-366A-8B14281C61AA}"/>
              </a:ext>
            </a:extLst>
          </p:cNvPr>
          <p:cNvGrpSpPr/>
          <p:nvPr/>
        </p:nvGrpSpPr>
        <p:grpSpPr>
          <a:xfrm>
            <a:off x="10419857" y="293057"/>
            <a:ext cx="1561513" cy="1456752"/>
            <a:chOff x="10466363" y="104761"/>
            <a:chExt cx="1561513" cy="1456752"/>
          </a:xfrm>
        </p:grpSpPr>
        <p:sp>
          <p:nvSpPr>
            <p:cNvPr id="13" name="Folded Corner 12">
              <a:extLst>
                <a:ext uri="{FF2B5EF4-FFF2-40B4-BE49-F238E27FC236}">
                  <a16:creationId xmlns:a16="http://schemas.microsoft.com/office/drawing/2014/main" id="{4DA88034-FF76-B18F-356C-3F0D1824B671}"/>
                </a:ext>
              </a:extLst>
            </p:cNvPr>
            <p:cNvSpPr/>
            <p:nvPr/>
          </p:nvSpPr>
          <p:spPr>
            <a:xfrm rot="10800000">
              <a:off x="10466363" y="126428"/>
              <a:ext cx="1561513" cy="1435085"/>
            </a:xfrm>
            <a:prstGeom prst="foldedCorner">
              <a:avLst>
                <a:gd name="adj" fmla="val 32199"/>
              </a:avLst>
            </a:prstGeom>
            <a:solidFill>
              <a:srgbClr val="F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hlinkClick r:id="rId4" action="ppaction://hlinksldjump"/>
              <a:extLst>
                <a:ext uri="{FF2B5EF4-FFF2-40B4-BE49-F238E27FC236}">
                  <a16:creationId xmlns:a16="http://schemas.microsoft.com/office/drawing/2014/main" id="{3C9118AB-A57C-4FF4-6267-D8B64DBEFBCA}"/>
                </a:ext>
              </a:extLst>
            </p:cNvPr>
            <p:cNvSpPr txBox="1"/>
            <p:nvPr/>
          </p:nvSpPr>
          <p:spPr>
            <a:xfrm>
              <a:off x="10466363" y="932874"/>
              <a:ext cx="1561513" cy="584775"/>
            </a:xfrm>
            <a:prstGeom prst="rect">
              <a:avLst/>
            </a:prstGeom>
            <a:noFill/>
          </p:spPr>
          <p:txBody>
            <a:bodyPr wrap="square" rtlCol="0">
              <a:spAutoFit/>
            </a:bodyPr>
            <a:lstStyle/>
            <a:p>
              <a:pPr algn="ctr"/>
              <a:r>
                <a:rPr lang="en-US" b="1" dirty="0">
                  <a:latin typeface="+mj-lt"/>
                </a:rPr>
                <a:t>CONTENTS</a:t>
              </a:r>
              <a:r>
                <a:rPr lang="en-US" sz="3200" b="1" dirty="0"/>
                <a:t> </a:t>
              </a:r>
            </a:p>
          </p:txBody>
        </p:sp>
        <p:pic>
          <p:nvPicPr>
            <p:cNvPr id="15" name="Picture 14">
              <a:hlinkClick r:id="rId5" action="ppaction://hlinksldjump"/>
              <a:extLst>
                <a:ext uri="{FF2B5EF4-FFF2-40B4-BE49-F238E27FC236}">
                  <a16:creationId xmlns:a16="http://schemas.microsoft.com/office/drawing/2014/main" id="{930C092C-2C6B-180A-0F9E-14EE23A0396A}"/>
                </a:ext>
              </a:extLst>
            </p:cNvPr>
            <p:cNvPicPr>
              <a:picLocks noChangeAspect="1"/>
            </p:cNvPicPr>
            <p:nvPr/>
          </p:nvPicPr>
          <p:blipFill rotWithShape="1">
            <a:blip r:embed="rId6"/>
            <a:srcRect l="-1884" t="20268" r="-1204" b="14256"/>
            <a:stretch/>
          </p:blipFill>
          <p:spPr>
            <a:xfrm>
              <a:off x="10823944" y="104761"/>
              <a:ext cx="1203931" cy="1149882"/>
            </a:xfrm>
            <a:prstGeom prst="ellipse">
              <a:avLst/>
            </a:prstGeom>
            <a:ln>
              <a:noFill/>
            </a:ln>
            <a:effectLst>
              <a:softEdge rad="112500"/>
            </a:effectLst>
          </p:spPr>
        </p:pic>
      </p:grpSp>
    </p:spTree>
    <p:extLst>
      <p:ext uri="{BB962C8B-B14F-4D97-AF65-F5344CB8AC3E}">
        <p14:creationId xmlns:p14="http://schemas.microsoft.com/office/powerpoint/2010/main" val="20851745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B9214-FCC6-9047-AE58-0C0ACF64AA05}"/>
              </a:ext>
            </a:extLst>
          </p:cNvPr>
          <p:cNvSpPr>
            <a:spLocks noGrp="1"/>
          </p:cNvSpPr>
          <p:nvPr>
            <p:ph type="title"/>
          </p:nvPr>
        </p:nvSpPr>
        <p:spPr>
          <a:xfrm>
            <a:off x="648586" y="174439"/>
            <a:ext cx="10705214" cy="1325563"/>
          </a:xfrm>
        </p:spPr>
        <p:txBody>
          <a:bodyPr>
            <a:normAutofit/>
          </a:bodyPr>
          <a:lstStyle/>
          <a:p>
            <a:r>
              <a:rPr lang="en-GB" sz="5400" dirty="0">
                <a:latin typeface="Cooper Black" panose="0208090404030B020404" pitchFamily="18" charset="0"/>
              </a:rPr>
              <a:t>Transition</a:t>
            </a:r>
            <a:r>
              <a:rPr lang="en-GB" dirty="0"/>
              <a:t> </a:t>
            </a:r>
            <a:r>
              <a:rPr lang="en-GB" sz="2800" dirty="0">
                <a:latin typeface="Cooper Black" panose="0208090404030B020404" pitchFamily="18" charset="0"/>
              </a:rPr>
              <a:t>(between classes and phases)</a:t>
            </a:r>
            <a:endParaRPr lang="en-GB" dirty="0">
              <a:latin typeface="Cooper Black" panose="0208090404030B020404" pitchFamily="18" charset="0"/>
            </a:endParaRPr>
          </a:p>
        </p:txBody>
      </p:sp>
      <p:sp>
        <p:nvSpPr>
          <p:cNvPr id="3" name="Content Placeholder 2">
            <a:extLst>
              <a:ext uri="{FF2B5EF4-FFF2-40B4-BE49-F238E27FC236}">
                <a16:creationId xmlns:a16="http://schemas.microsoft.com/office/drawing/2014/main" id="{0237996F-281E-2242-B5CD-A81ECABED9BB}"/>
              </a:ext>
            </a:extLst>
          </p:cNvPr>
          <p:cNvSpPr>
            <a:spLocks noGrp="1"/>
          </p:cNvSpPr>
          <p:nvPr>
            <p:ph idx="1"/>
          </p:nvPr>
        </p:nvSpPr>
        <p:spPr>
          <a:xfrm>
            <a:off x="228600" y="1801794"/>
            <a:ext cx="9584871" cy="4251960"/>
          </a:xfrm>
        </p:spPr>
        <p:txBody>
          <a:bodyPr>
            <a:noAutofit/>
          </a:bodyPr>
          <a:lstStyle/>
          <a:p>
            <a:pPr marL="0" indent="0">
              <a:buNone/>
            </a:pPr>
            <a:r>
              <a:rPr lang="en-GB" sz="1600" b="1" dirty="0">
                <a:latin typeface="Calibri" panose="020F0502020204030204" pitchFamily="34" charset="0"/>
                <a:cs typeface="Calibri" panose="020F0502020204030204" pitchFamily="34" charset="0"/>
              </a:rPr>
              <a:t>Transition can be a difficult process for all children and after COVID and lockdowns, transition is a priority for the SMT at Ingoldisthorpe Primary. We have always made sure to carefully plan and think about transitions between classes, teachers, phases and between schools. At Ingoldisthorpe Primary we believe it is important for all children to meet their new teachers and get settled before the summer break, so we usually have a transition week. During this week, all children are able to find their feet in their new classes and get to know their new teacher. It is a fantastic time for all children, which reduces anxiety, worry and enables brilliant transition between classes. </a:t>
            </a:r>
          </a:p>
          <a:p>
            <a:pPr marL="0" indent="0">
              <a:lnSpc>
                <a:spcPct val="100000"/>
              </a:lnSpc>
              <a:buNone/>
            </a:pPr>
            <a:r>
              <a:rPr lang="en-GB" sz="1400" b="1" u="sng" dirty="0">
                <a:latin typeface="Calibri" panose="020F0502020204030204" pitchFamily="34" charset="0"/>
                <a:cs typeface="Calibri" panose="020F0502020204030204" pitchFamily="34" charset="0"/>
              </a:rPr>
              <a:t>To aid transition we will:</a:t>
            </a:r>
          </a:p>
          <a:p>
            <a:pPr>
              <a:lnSpc>
                <a:spcPct val="100000"/>
              </a:lnSpc>
              <a:buFontTx/>
              <a:buChar char="-"/>
            </a:pPr>
            <a:r>
              <a:rPr lang="en-GB" sz="1400" b="1" dirty="0">
                <a:latin typeface="Calibri" panose="020F0502020204030204" pitchFamily="34" charset="0"/>
                <a:cs typeface="Calibri" panose="020F0502020204030204" pitchFamily="34" charset="0"/>
              </a:rPr>
              <a:t>Have detailed discussions with previous or future settings and schools</a:t>
            </a:r>
          </a:p>
          <a:p>
            <a:pPr>
              <a:lnSpc>
                <a:spcPct val="100000"/>
              </a:lnSpc>
              <a:buFontTx/>
              <a:buChar char="-"/>
            </a:pPr>
            <a:r>
              <a:rPr lang="en-GB" sz="1400" b="1" dirty="0">
                <a:latin typeface="Calibri" panose="020F0502020204030204" pitchFamily="34" charset="0"/>
                <a:cs typeface="Calibri" panose="020F0502020204030204" pitchFamily="34" charset="0"/>
              </a:rPr>
              <a:t>Transfer reports and information to the new school</a:t>
            </a:r>
          </a:p>
          <a:p>
            <a:pPr>
              <a:lnSpc>
                <a:spcPct val="100000"/>
              </a:lnSpc>
              <a:buFontTx/>
              <a:buChar char="-"/>
            </a:pPr>
            <a:r>
              <a:rPr lang="en-GB" sz="1400" b="1" dirty="0">
                <a:latin typeface="Calibri" panose="020F0502020204030204" pitchFamily="34" charset="0"/>
                <a:cs typeface="Calibri" panose="020F0502020204030204" pitchFamily="34" charset="0"/>
              </a:rPr>
              <a:t>Make sure all children , whether in between classes or phases, will spend time in their new class or schools. Year 6 will spend a designated time in their new schools. This is determined by the high schools and varies from 3 days to 1 week in the summer term. </a:t>
            </a:r>
          </a:p>
          <a:p>
            <a:pPr>
              <a:lnSpc>
                <a:spcPct val="100000"/>
              </a:lnSpc>
              <a:buFontTx/>
              <a:buChar char="-"/>
            </a:pPr>
            <a:r>
              <a:rPr lang="en-GB" sz="1400" b="1" dirty="0">
                <a:latin typeface="Calibri" panose="020F0502020204030204" pitchFamily="34" charset="0"/>
                <a:cs typeface="Calibri" panose="020F0502020204030204" pitchFamily="34" charset="0"/>
              </a:rPr>
              <a:t>Apply for additional time and visits to be arranged at new settings (depending on the setting and need) for those with SEND. Our SENDCo will liaise with parents and the new school to arrange this where possible or necessary. </a:t>
            </a:r>
          </a:p>
          <a:p>
            <a:pPr>
              <a:lnSpc>
                <a:spcPct val="100000"/>
              </a:lnSpc>
              <a:buFontTx/>
              <a:buChar char="-"/>
            </a:pPr>
            <a:r>
              <a:rPr lang="en-GB" sz="1400" b="1" dirty="0">
                <a:latin typeface="Calibri" panose="020F0502020204030204" pitchFamily="34" charset="0"/>
                <a:cs typeface="Calibri" panose="020F0502020204030204" pitchFamily="34" charset="0"/>
              </a:rPr>
              <a:t>Where specific needs must be considered a special meeting can be arranged involving our SENDCo, the new SENDCo, class teachers new and old, parents and if appropriate the child. </a:t>
            </a:r>
          </a:p>
        </p:txBody>
      </p:sp>
      <p:pic>
        <p:nvPicPr>
          <p:cNvPr id="6148" name="Picture 4" descr="All About Me &amp;amp; Favourite Things Transition / New Class Worksheets |  Teaching Resources">
            <a:extLst>
              <a:ext uri="{FF2B5EF4-FFF2-40B4-BE49-F238E27FC236}">
                <a16:creationId xmlns:a16="http://schemas.microsoft.com/office/drawing/2014/main" id="{6F2F578C-2F6B-6645-83C0-0AEBB81117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14511">
            <a:off x="9604092" y="2006456"/>
            <a:ext cx="2444572" cy="173075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This Is The Image For The News Article Titled Transition - Transition From  High School - Free Transparent PNG Clipart Images Download">
            <a:extLst>
              <a:ext uri="{FF2B5EF4-FFF2-40B4-BE49-F238E27FC236}">
                <a16:creationId xmlns:a16="http://schemas.microsoft.com/office/drawing/2014/main" id="{FFC666E9-ADBA-D641-9C91-D3655603733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877" b="89741" l="3333" r="94881">
                        <a14:foregroundMark x1="5952" y1="27621" x2="13333" y2="27847"/>
                        <a14:foregroundMark x1="13333" y1="27847" x2="20714" y2="27508"/>
                        <a14:foregroundMark x1="20714" y1="27508" x2="33690" y2="34949"/>
                        <a14:foregroundMark x1="33690" y1="34949" x2="41786" y2="47351"/>
                        <a14:foregroundMark x1="41786" y1="47351" x2="43333" y2="54340"/>
                        <a14:foregroundMark x1="43333" y1="54340" x2="43333" y2="54340"/>
                        <a14:foregroundMark x1="49167" y1="49718" x2="48214" y2="11387"/>
                        <a14:foregroundMark x1="48214" y1="11387" x2="48214" y2="11387"/>
                        <a14:foregroundMark x1="46429" y1="10485" x2="50714" y2="13529"/>
                        <a14:foregroundMark x1="91190" y1="28861" x2="91667" y2="28861"/>
                        <a14:foregroundMark x1="94881" y1="29763" x2="94881" y2="29763"/>
                        <a14:foregroundMark x1="94881" y1="29763" x2="94881" y2="29763"/>
                        <a14:foregroundMark x1="58929" y1="72830" x2="58333" y2="65727"/>
                        <a14:foregroundMark x1="58333" y1="65727" x2="57976" y2="65502"/>
                        <a14:foregroundMark x1="55000" y1="60767" x2="58690" y2="67080"/>
                        <a14:foregroundMark x1="58690" y1="67080" x2="64524" y2="72041"/>
                        <a14:foregroundMark x1="64524" y1="72041" x2="65476" y2="75986"/>
                        <a14:foregroundMark x1="57024" y1="62909" x2="55238" y2="60992"/>
                        <a14:foregroundMark x1="55476" y1="61218" x2="52738" y2="60428"/>
                        <a14:foregroundMark x1="53214" y1="59977" x2="60595" y2="61556"/>
                        <a14:foregroundMark x1="60595" y1="61556" x2="62976" y2="64036"/>
                        <a14:foregroundMark x1="53929" y1="62120" x2="53690" y2="69109"/>
                        <a14:foregroundMark x1="53690" y1="69109" x2="58452" y2="82413"/>
                        <a14:foregroundMark x1="59524" y1="74070" x2="60952" y2="84555"/>
                        <a14:foregroundMark x1="61786" y1="74521" x2="61905" y2="83315"/>
                        <a14:foregroundMark x1="61905" y1="83315" x2="63214" y2="86471"/>
                        <a14:foregroundMark x1="45952" y1="85908" x2="44643" y2="76437"/>
                        <a14:foregroundMark x1="44643" y1="76437" x2="46190" y2="68546"/>
                        <a14:foregroundMark x1="46190" y1="68546" x2="44048" y2="61781"/>
                        <a14:foregroundMark x1="44048" y1="61781" x2="37024" y2="64600"/>
                        <a14:foregroundMark x1="37024" y1="64600" x2="35357" y2="72266"/>
                        <a14:foregroundMark x1="35357" y1="72266" x2="35952" y2="86922"/>
                        <a14:foregroundMark x1="35952" y1="86922" x2="45952" y2="85457"/>
                        <a14:foregroundMark x1="43333" y1="73055" x2="42619" y2="70011"/>
                        <a14:foregroundMark x1="41905" y1="66404" x2="39881" y2="73281"/>
                        <a14:foregroundMark x1="39881" y1="73281" x2="45952" y2="67982"/>
                        <a14:foregroundMark x1="45952" y1="67982" x2="44405" y2="65051"/>
                        <a14:foregroundMark x1="43333" y1="62570" x2="47619" y2="62909"/>
                        <a14:foregroundMark x1="45952" y1="61218" x2="38333" y2="60428"/>
                        <a14:foregroundMark x1="38333" y1="60428" x2="40595" y2="59526"/>
                        <a14:foregroundMark x1="41667" y1="58286" x2="42381" y2="57835"/>
                        <a14:foregroundMark x1="41429" y1="77565" x2="39167" y2="76212"/>
                        <a14:foregroundMark x1="43690" y1="52424" x2="41429" y2="44307"/>
                        <a14:foregroundMark x1="41429" y1="44307" x2="37857" y2="39797"/>
                        <a14:foregroundMark x1="3452" y1="28298" x2="6429" y2="28298"/>
                        <a14:foregroundMark x1="46905" y1="7892" x2="46190" y2="6877"/>
                        <a14:foregroundMark x1="56429" y1="89290" x2="63690" y2="86697"/>
                        <a14:foregroundMark x1="63690" y1="86697" x2="70833" y2="88613"/>
                        <a14:foregroundMark x1="70833" y1="88613" x2="66190" y2="82187"/>
                        <a14:foregroundMark x1="66190" y1="82187" x2="66071" y2="82187"/>
                      </a14:backgroundRemoval>
                    </a14:imgEffect>
                  </a14:imgLayer>
                </a14:imgProps>
              </a:ext>
              <a:ext uri="{28A0092B-C50C-407E-A947-70E740481C1C}">
                <a14:useLocalDpi xmlns:a14="http://schemas.microsoft.com/office/drawing/2010/main" val="0"/>
              </a:ext>
            </a:extLst>
          </a:blip>
          <a:srcRect/>
          <a:stretch>
            <a:fillRect/>
          </a:stretch>
        </p:blipFill>
        <p:spPr bwMode="auto">
          <a:xfrm>
            <a:off x="8551628" y="3130124"/>
            <a:ext cx="3733014" cy="3941975"/>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a:off x="389985" y="1294658"/>
            <a:ext cx="961761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84069DF-F584-C5B0-2EA3-9EE2AB7F03D7}"/>
              </a:ext>
            </a:extLst>
          </p:cNvPr>
          <p:cNvGrpSpPr/>
          <p:nvPr/>
        </p:nvGrpSpPr>
        <p:grpSpPr>
          <a:xfrm>
            <a:off x="10419857" y="293057"/>
            <a:ext cx="1561513" cy="1456752"/>
            <a:chOff x="10466363" y="104761"/>
            <a:chExt cx="1561513" cy="1456752"/>
          </a:xfrm>
        </p:grpSpPr>
        <p:sp>
          <p:nvSpPr>
            <p:cNvPr id="9" name="Folded Corner 8">
              <a:extLst>
                <a:ext uri="{FF2B5EF4-FFF2-40B4-BE49-F238E27FC236}">
                  <a16:creationId xmlns:a16="http://schemas.microsoft.com/office/drawing/2014/main" id="{A1C1DCB6-498C-8C75-A742-C25E83478CDA}"/>
                </a:ext>
              </a:extLst>
            </p:cNvPr>
            <p:cNvSpPr/>
            <p:nvPr/>
          </p:nvSpPr>
          <p:spPr>
            <a:xfrm rot="10800000">
              <a:off x="10466363" y="126428"/>
              <a:ext cx="1561513" cy="1435085"/>
            </a:xfrm>
            <a:prstGeom prst="foldedCorner">
              <a:avLst>
                <a:gd name="adj" fmla="val 32199"/>
              </a:avLst>
            </a:prstGeom>
            <a:solidFill>
              <a:srgbClr val="F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hlinkClick r:id="rId5" action="ppaction://hlinksldjump"/>
              <a:extLst>
                <a:ext uri="{FF2B5EF4-FFF2-40B4-BE49-F238E27FC236}">
                  <a16:creationId xmlns:a16="http://schemas.microsoft.com/office/drawing/2014/main" id="{2C69582A-29BD-FA02-C801-31F5632EEE68}"/>
                </a:ext>
              </a:extLst>
            </p:cNvPr>
            <p:cNvSpPr txBox="1"/>
            <p:nvPr/>
          </p:nvSpPr>
          <p:spPr>
            <a:xfrm>
              <a:off x="10466363" y="932874"/>
              <a:ext cx="1561513" cy="584775"/>
            </a:xfrm>
            <a:prstGeom prst="rect">
              <a:avLst/>
            </a:prstGeom>
            <a:noFill/>
          </p:spPr>
          <p:txBody>
            <a:bodyPr wrap="square" rtlCol="0">
              <a:spAutoFit/>
            </a:bodyPr>
            <a:lstStyle/>
            <a:p>
              <a:pPr algn="ctr"/>
              <a:r>
                <a:rPr lang="en-US" b="1" dirty="0">
                  <a:latin typeface="+mj-lt"/>
                </a:rPr>
                <a:t>CONTENTS</a:t>
              </a:r>
              <a:r>
                <a:rPr lang="en-US" sz="3200" b="1" dirty="0"/>
                <a:t> </a:t>
              </a:r>
            </a:p>
          </p:txBody>
        </p:sp>
        <p:pic>
          <p:nvPicPr>
            <p:cNvPr id="12" name="Picture 11">
              <a:hlinkClick r:id="rId6" action="ppaction://hlinksldjump"/>
              <a:extLst>
                <a:ext uri="{FF2B5EF4-FFF2-40B4-BE49-F238E27FC236}">
                  <a16:creationId xmlns:a16="http://schemas.microsoft.com/office/drawing/2014/main" id="{56D916D6-53EF-B52F-2F69-68D89709379B}"/>
                </a:ext>
              </a:extLst>
            </p:cNvPr>
            <p:cNvPicPr>
              <a:picLocks noChangeAspect="1"/>
            </p:cNvPicPr>
            <p:nvPr/>
          </p:nvPicPr>
          <p:blipFill rotWithShape="1">
            <a:blip r:embed="rId7"/>
            <a:srcRect l="-1884" t="20268" r="-1204" b="14256"/>
            <a:stretch/>
          </p:blipFill>
          <p:spPr>
            <a:xfrm>
              <a:off x="10823944" y="104761"/>
              <a:ext cx="1203931" cy="1149882"/>
            </a:xfrm>
            <a:prstGeom prst="ellipse">
              <a:avLst/>
            </a:prstGeom>
            <a:ln>
              <a:noFill/>
            </a:ln>
            <a:effectLst>
              <a:softEdge rad="112500"/>
            </a:effectLst>
          </p:spPr>
        </p:pic>
      </p:grpSp>
    </p:spTree>
    <p:extLst>
      <p:ext uri="{BB962C8B-B14F-4D97-AF65-F5344CB8AC3E}">
        <p14:creationId xmlns:p14="http://schemas.microsoft.com/office/powerpoint/2010/main" val="11510831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437FC-6043-0840-988B-2D0863D41E1C}"/>
              </a:ext>
            </a:extLst>
          </p:cNvPr>
          <p:cNvSpPr>
            <a:spLocks noGrp="1"/>
          </p:cNvSpPr>
          <p:nvPr>
            <p:ph type="title"/>
          </p:nvPr>
        </p:nvSpPr>
        <p:spPr>
          <a:xfrm>
            <a:off x="715190" y="45789"/>
            <a:ext cx="10515600" cy="1325563"/>
          </a:xfrm>
        </p:spPr>
        <p:txBody>
          <a:bodyPr/>
          <a:lstStyle/>
          <a:p>
            <a:r>
              <a:rPr lang="en-GB" dirty="0">
                <a:latin typeface="Cooper Black" panose="0208090404030B020404" pitchFamily="18" charset="0"/>
              </a:rPr>
              <a:t>Roles and responsibilities </a:t>
            </a:r>
          </a:p>
        </p:txBody>
      </p:sp>
      <p:sp>
        <p:nvSpPr>
          <p:cNvPr id="3" name="Content Placeholder 2">
            <a:extLst>
              <a:ext uri="{FF2B5EF4-FFF2-40B4-BE49-F238E27FC236}">
                <a16:creationId xmlns:a16="http://schemas.microsoft.com/office/drawing/2014/main" id="{00C26A8D-595A-AA42-8652-A0E6F0FDD17F}"/>
              </a:ext>
            </a:extLst>
          </p:cNvPr>
          <p:cNvSpPr>
            <a:spLocks noGrp="1"/>
          </p:cNvSpPr>
          <p:nvPr>
            <p:ph idx="1"/>
          </p:nvPr>
        </p:nvSpPr>
        <p:spPr>
          <a:xfrm>
            <a:off x="18910" y="1785816"/>
            <a:ext cx="5760098" cy="5257798"/>
          </a:xfrm>
        </p:spPr>
        <p:txBody>
          <a:bodyPr>
            <a:normAutofit/>
          </a:bodyPr>
          <a:lstStyle/>
          <a:p>
            <a:r>
              <a:rPr lang="en-GB" sz="1800" dirty="0">
                <a:latin typeface="Tahoma" panose="020B0604030504040204" pitchFamily="34" charset="0"/>
                <a:ea typeface="Tahoma" panose="020B0604030504040204" pitchFamily="34" charset="0"/>
                <a:cs typeface="Tahoma" panose="020B0604030504040204" pitchFamily="34" charset="0"/>
              </a:rPr>
              <a:t>Class teacher</a:t>
            </a:r>
          </a:p>
          <a:p>
            <a:pPr lvl="1"/>
            <a:r>
              <a:rPr lang="en-GB" sz="1300" dirty="0">
                <a:latin typeface="Tahoma" panose="020B0604030504040204" pitchFamily="34" charset="0"/>
                <a:ea typeface="Tahoma" panose="020B0604030504040204" pitchFamily="34" charset="0"/>
                <a:cs typeface="Tahoma" panose="020B0604030504040204" pitchFamily="34" charset="0"/>
              </a:rPr>
              <a:t>Responsible for checking and monitoring progress of the children in the class, differentiating and adapting lessons to needs of the class, writing and reviewing targets, communicating regularly with parents of SEND pupils, working with other staff to provide best education for all pupils, attend meetings and annual reviews, being mindful of children with SEND and ensuring that school policies are read, understood and adhered to. </a:t>
            </a:r>
          </a:p>
          <a:p>
            <a:r>
              <a:rPr lang="en-GB" sz="1800" dirty="0">
                <a:latin typeface="Tahoma" panose="020B0604030504040204" pitchFamily="34" charset="0"/>
                <a:ea typeface="Tahoma" panose="020B0604030504040204" pitchFamily="34" charset="0"/>
                <a:cs typeface="Tahoma" panose="020B0604030504040204" pitchFamily="34" charset="0"/>
              </a:rPr>
              <a:t>Teaching assistants</a:t>
            </a:r>
          </a:p>
          <a:p>
            <a:pPr lvl="1"/>
            <a:r>
              <a:rPr lang="en-GB" sz="1300" dirty="0">
                <a:latin typeface="Tahoma" panose="020B0604030504040204" pitchFamily="34" charset="0"/>
                <a:ea typeface="Tahoma" panose="020B0604030504040204" pitchFamily="34" charset="0"/>
                <a:cs typeface="Tahoma" panose="020B0604030504040204" pitchFamily="34" charset="0"/>
              </a:rPr>
              <a:t>Responsible for supporting students access the curriculum, empower students, use Thrive techniques to help regulation of pupils, observe and record concerns, keep student focused and deliver small group or 1:1 interventions in conjunction with teachers. </a:t>
            </a:r>
          </a:p>
          <a:p>
            <a:pPr marL="180975" lvl="1" indent="-163513"/>
            <a:r>
              <a:rPr lang="en-GB" sz="1800" dirty="0">
                <a:latin typeface="Tahoma" panose="020B0604030504040204" pitchFamily="34" charset="0"/>
                <a:ea typeface="Tahoma" panose="020B0604030504040204" pitchFamily="34" charset="0"/>
                <a:cs typeface="Tahoma" panose="020B0604030504040204" pitchFamily="34" charset="0"/>
              </a:rPr>
              <a:t>Governors</a:t>
            </a:r>
            <a:endParaRPr lang="en-GB" sz="900" dirty="0">
              <a:latin typeface="Tahoma" panose="020B0604030504040204" pitchFamily="34" charset="0"/>
              <a:ea typeface="Tahoma" panose="020B0604030504040204" pitchFamily="34" charset="0"/>
              <a:cs typeface="Tahoma" panose="020B0604030504040204" pitchFamily="34" charset="0"/>
            </a:endParaRPr>
          </a:p>
          <a:p>
            <a:pPr marL="638175" lvl="2" indent="-163513"/>
            <a:r>
              <a:rPr lang="en-GB" sz="1400" dirty="0">
                <a:latin typeface="Tahoma" panose="020B0604030504040204" pitchFamily="34" charset="0"/>
                <a:ea typeface="Tahoma" panose="020B0604030504040204" pitchFamily="34" charset="0"/>
                <a:cs typeface="Tahoma" panose="020B0604030504040204" pitchFamily="34" charset="0"/>
              </a:rPr>
              <a:t>Responsible for making sure the appropriate support is in place for any child with SEND at our school, where necessary meeting with governors, SENDCo, head to discuss provision and to evaluate the effectiveness of the provision. </a:t>
            </a:r>
          </a:p>
        </p:txBody>
      </p:sp>
      <p:sp>
        <p:nvSpPr>
          <p:cNvPr id="8" name="Rectangle 7">
            <a:extLst>
              <a:ext uri="{FF2B5EF4-FFF2-40B4-BE49-F238E27FC236}">
                <a16:creationId xmlns:a16="http://schemas.microsoft.com/office/drawing/2014/main" id="{A8CB6DE9-0B01-994D-AA3F-E8029B224607}"/>
              </a:ext>
            </a:extLst>
          </p:cNvPr>
          <p:cNvSpPr/>
          <p:nvPr/>
        </p:nvSpPr>
        <p:spPr>
          <a:xfrm>
            <a:off x="5563222" y="1785816"/>
            <a:ext cx="6448324" cy="4447371"/>
          </a:xfrm>
          <a:prstGeom prst="rect">
            <a:avLst/>
          </a:prstGeom>
        </p:spPr>
        <p:txBody>
          <a:bodyPr wrap="square">
            <a:spAutoFit/>
          </a:bodyPr>
          <a:lstStyle/>
          <a:p>
            <a:pPr marL="285750" indent="-285750">
              <a:buFont typeface="Arial" panose="020B0604020202020204" pitchFamily="34" charset="0"/>
              <a:buChar char="•"/>
            </a:pPr>
            <a:r>
              <a:rPr lang="en-GB" dirty="0">
                <a:latin typeface="Tahoma" panose="020B0604030504040204" pitchFamily="34" charset="0"/>
                <a:ea typeface="Tahoma" panose="020B0604030504040204" pitchFamily="34" charset="0"/>
                <a:cs typeface="Tahoma" panose="020B0604030504040204" pitchFamily="34" charset="0"/>
              </a:rPr>
              <a:t>SENDCo</a:t>
            </a:r>
          </a:p>
          <a:p>
            <a:pPr marL="742950" lvl="1" indent="-285750">
              <a:buFont typeface="Arial" panose="020B0604020202020204" pitchFamily="34" charset="0"/>
              <a:buChar char="•"/>
            </a:pPr>
            <a:r>
              <a:rPr lang="en-GB" sz="1300" dirty="0">
                <a:latin typeface="Tahoma" panose="020B0604030504040204" pitchFamily="34" charset="0"/>
                <a:ea typeface="Tahoma" panose="020B0604030504040204" pitchFamily="34" charset="0"/>
                <a:cs typeface="Tahoma" panose="020B0604030504040204" pitchFamily="34" charset="0"/>
              </a:rPr>
              <a:t>Responsible for raising awareness of SEND in the school, ensuring provision is agreed and occurs at appropriate time and pace, coordinating support, monitoring progress, liaising with external agencies, keeping records, supporting children, parents and staff, liaising with other schools and providers, developing SEND policy, writing termly SEND reports for the governors and for staff meetings, running staff training and awareness sessions, updating policies and reports, communicating with parents regularly, answering queries and attending meetings. SENDCos should also be keeping up to date with current guidance, changes and updates to the local offer. </a:t>
            </a:r>
          </a:p>
          <a:p>
            <a:pPr marL="285750" indent="-285750">
              <a:buFont typeface="Arial" panose="020B0604020202020204" pitchFamily="34" charset="0"/>
              <a:buChar char="•"/>
            </a:pPr>
            <a:r>
              <a:rPr lang="en-GB" dirty="0">
                <a:latin typeface="Tahoma" panose="020B0604030504040204" pitchFamily="34" charset="0"/>
                <a:ea typeface="Tahoma" panose="020B0604030504040204" pitchFamily="34" charset="0"/>
                <a:cs typeface="Tahoma" panose="020B0604030504040204" pitchFamily="34" charset="0"/>
              </a:rPr>
              <a:t>Head teacher</a:t>
            </a:r>
          </a:p>
          <a:p>
            <a:pPr marL="742950" lvl="1" indent="-285750">
              <a:buFont typeface="Arial" panose="020B0604020202020204" pitchFamily="34" charset="0"/>
              <a:buChar char="•"/>
            </a:pPr>
            <a:r>
              <a:rPr lang="en-GB" sz="1300" dirty="0">
                <a:latin typeface="Tahoma" panose="020B0604030504040204" pitchFamily="34" charset="0"/>
                <a:ea typeface="Tahoma" panose="020B0604030504040204" pitchFamily="34" charset="0"/>
                <a:cs typeface="Tahoma" panose="020B0604030504040204" pitchFamily="34" charset="0"/>
              </a:rPr>
              <a:t>Responsible for managing the day to day running of the school, maintaining support for SEND learners, ensuring that children's needs are met with the best provision, ensuring quality first teaching and teaching standards, keeping the governing board up to date and informed about the SEND learning and provision of the school. Although some of this is delegated the headteacher is still responsible for the educational provision of all children. Our head teacher also takes an active role with parents, meetings and with safeguarding all of our children. </a:t>
            </a:r>
          </a:p>
          <a:p>
            <a:pPr marL="742950" lvl="1" indent="-285750">
              <a:buFont typeface="Arial" panose="020B0604020202020204" pitchFamily="34" charset="0"/>
              <a:buChar char="•"/>
            </a:pPr>
            <a:endParaRPr lang="en-GB" sz="1300" b="1" u="sng" dirty="0">
              <a:latin typeface="Tahoma" panose="020B0604030504040204" pitchFamily="34" charset="0"/>
              <a:ea typeface="Tahoma" panose="020B0604030504040204" pitchFamily="34" charset="0"/>
              <a:cs typeface="Tahoma" panose="020B0604030504040204" pitchFamily="34" charset="0"/>
            </a:endParaRPr>
          </a:p>
        </p:txBody>
      </p:sp>
      <p:sp>
        <p:nvSpPr>
          <p:cNvPr id="9" name="Rectangle 8">
            <a:extLst>
              <a:ext uri="{FF2B5EF4-FFF2-40B4-BE49-F238E27FC236}">
                <a16:creationId xmlns:a16="http://schemas.microsoft.com/office/drawing/2014/main" id="{4E6DD1DC-84A6-B94D-82BD-9507105D7E78}"/>
              </a:ext>
            </a:extLst>
          </p:cNvPr>
          <p:cNvSpPr/>
          <p:nvPr/>
        </p:nvSpPr>
        <p:spPr>
          <a:xfrm>
            <a:off x="180453" y="1109742"/>
            <a:ext cx="9044352" cy="523220"/>
          </a:xfrm>
          <a:prstGeom prst="rect">
            <a:avLst/>
          </a:prstGeom>
        </p:spPr>
        <p:txBody>
          <a:bodyPr wrap="square">
            <a:spAutoFit/>
          </a:bodyPr>
          <a:lstStyle/>
          <a:p>
            <a:pPr algn="ctr"/>
            <a:r>
              <a:rPr lang="en-GB" sz="1400" b="1" dirty="0">
                <a:latin typeface="Tahoma" panose="020B0604030504040204" pitchFamily="34" charset="0"/>
                <a:ea typeface="Tahoma" panose="020B0604030504040204" pitchFamily="34" charset="0"/>
                <a:cs typeface="Tahoma" panose="020B0604030504040204" pitchFamily="34" charset="0"/>
              </a:rPr>
              <a:t>All staff and governors are expected to attend training and offer feedback about the school provision. SENDCo should deliver staff training as well as head teacher. </a:t>
            </a:r>
          </a:p>
        </p:txBody>
      </p:sp>
      <p:sp>
        <p:nvSpPr>
          <p:cNvPr id="10" name="Rectangle 9">
            <a:extLst>
              <a:ext uri="{FF2B5EF4-FFF2-40B4-BE49-F238E27FC236}">
                <a16:creationId xmlns:a16="http://schemas.microsoft.com/office/drawing/2014/main" id="{F1CDAFC3-08B4-B440-B60F-0AFF4F8303BB}"/>
              </a:ext>
            </a:extLst>
          </p:cNvPr>
          <p:cNvSpPr/>
          <p:nvPr/>
        </p:nvSpPr>
        <p:spPr>
          <a:xfrm>
            <a:off x="6695366" y="6195880"/>
            <a:ext cx="4535424" cy="523220"/>
          </a:xfrm>
          <a:prstGeom prst="rect">
            <a:avLst/>
          </a:prstGeom>
        </p:spPr>
        <p:txBody>
          <a:bodyPr wrap="square">
            <a:spAutoFit/>
          </a:bodyPr>
          <a:lstStyle/>
          <a:p>
            <a:pPr algn="ctr"/>
            <a:r>
              <a:rPr lang="en-GB" sz="1400" b="1" dirty="0">
                <a:ln>
                  <a:solidFill>
                    <a:sysClr val="windowText" lastClr="000000"/>
                  </a:solidFill>
                </a:ln>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hlinkClick r:id="" action="ppaction://hlinkshowjump?jump=nextslide">
                  <a:extLst>
                    <a:ext uri="{A12FA001-AC4F-418D-AE19-62706E023703}">
                      <ahyp:hlinkClr xmlns:ahyp="http://schemas.microsoft.com/office/drawing/2018/hyperlinkcolor" xmlns="" val="tx"/>
                    </a:ext>
                  </a:extLst>
                </a:hlinkClick>
              </a:rPr>
              <a:t>To see our recent training log for all staff and stakeholder click here</a:t>
            </a:r>
            <a:endParaRPr lang="en-GB" sz="1400" b="1" dirty="0">
              <a:ln>
                <a:solidFill>
                  <a:sysClr val="windowText" lastClr="000000"/>
                </a:solidFill>
              </a:ln>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Connector 10"/>
          <p:cNvCxnSpPr/>
          <p:nvPr/>
        </p:nvCxnSpPr>
        <p:spPr>
          <a:xfrm>
            <a:off x="254890" y="1709162"/>
            <a:ext cx="965111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BF5389D3-DF78-E4B0-43EA-C163DBCC0D8F}"/>
              </a:ext>
            </a:extLst>
          </p:cNvPr>
          <p:cNvGrpSpPr/>
          <p:nvPr/>
        </p:nvGrpSpPr>
        <p:grpSpPr>
          <a:xfrm>
            <a:off x="10419857" y="293057"/>
            <a:ext cx="1561513" cy="1456752"/>
            <a:chOff x="10466363" y="104761"/>
            <a:chExt cx="1561513" cy="1456752"/>
          </a:xfrm>
        </p:grpSpPr>
        <p:sp>
          <p:nvSpPr>
            <p:cNvPr id="13" name="Folded Corner 12">
              <a:extLst>
                <a:ext uri="{FF2B5EF4-FFF2-40B4-BE49-F238E27FC236}">
                  <a16:creationId xmlns:a16="http://schemas.microsoft.com/office/drawing/2014/main" id="{08082A42-63E0-14F4-6882-4DF5B07F17A7}"/>
                </a:ext>
              </a:extLst>
            </p:cNvPr>
            <p:cNvSpPr/>
            <p:nvPr/>
          </p:nvSpPr>
          <p:spPr>
            <a:xfrm rot="10800000">
              <a:off x="10466363" y="126428"/>
              <a:ext cx="1561513" cy="1435085"/>
            </a:xfrm>
            <a:prstGeom prst="foldedCorner">
              <a:avLst>
                <a:gd name="adj" fmla="val 32199"/>
              </a:avLst>
            </a:prstGeom>
            <a:solidFill>
              <a:srgbClr val="F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hlinkClick r:id="rId2" action="ppaction://hlinksldjump"/>
              <a:extLst>
                <a:ext uri="{FF2B5EF4-FFF2-40B4-BE49-F238E27FC236}">
                  <a16:creationId xmlns:a16="http://schemas.microsoft.com/office/drawing/2014/main" id="{7C0937A9-7BA3-321A-9484-2CAD388349DF}"/>
                </a:ext>
              </a:extLst>
            </p:cNvPr>
            <p:cNvSpPr txBox="1"/>
            <p:nvPr/>
          </p:nvSpPr>
          <p:spPr>
            <a:xfrm>
              <a:off x="10466363" y="932874"/>
              <a:ext cx="1561513" cy="584775"/>
            </a:xfrm>
            <a:prstGeom prst="rect">
              <a:avLst/>
            </a:prstGeom>
            <a:noFill/>
          </p:spPr>
          <p:txBody>
            <a:bodyPr wrap="square" rtlCol="0">
              <a:spAutoFit/>
            </a:bodyPr>
            <a:lstStyle/>
            <a:p>
              <a:pPr algn="ctr"/>
              <a:r>
                <a:rPr lang="en-US" b="1" dirty="0">
                  <a:latin typeface="+mj-lt"/>
                </a:rPr>
                <a:t>CONTENTS</a:t>
              </a:r>
              <a:r>
                <a:rPr lang="en-US" sz="3200" b="1" dirty="0"/>
                <a:t> </a:t>
              </a:r>
            </a:p>
          </p:txBody>
        </p:sp>
        <p:pic>
          <p:nvPicPr>
            <p:cNvPr id="15" name="Picture 14">
              <a:hlinkClick r:id="rId3" action="ppaction://hlinksldjump"/>
              <a:extLst>
                <a:ext uri="{FF2B5EF4-FFF2-40B4-BE49-F238E27FC236}">
                  <a16:creationId xmlns:a16="http://schemas.microsoft.com/office/drawing/2014/main" id="{5202E7B4-6A4C-1AA9-1769-74A661795B9F}"/>
                </a:ext>
              </a:extLst>
            </p:cNvPr>
            <p:cNvPicPr>
              <a:picLocks noChangeAspect="1"/>
            </p:cNvPicPr>
            <p:nvPr/>
          </p:nvPicPr>
          <p:blipFill rotWithShape="1">
            <a:blip r:embed="rId4"/>
            <a:srcRect l="-1884" t="20268" r="-1204" b="14256"/>
            <a:stretch/>
          </p:blipFill>
          <p:spPr>
            <a:xfrm>
              <a:off x="10823944" y="104761"/>
              <a:ext cx="1203931" cy="1149882"/>
            </a:xfrm>
            <a:prstGeom prst="ellipse">
              <a:avLst/>
            </a:prstGeom>
            <a:ln>
              <a:noFill/>
            </a:ln>
            <a:effectLst>
              <a:softEdge rad="112500"/>
            </a:effectLst>
          </p:spPr>
        </p:pic>
      </p:grpSp>
    </p:spTree>
    <p:extLst>
      <p:ext uri="{BB962C8B-B14F-4D97-AF65-F5344CB8AC3E}">
        <p14:creationId xmlns:p14="http://schemas.microsoft.com/office/powerpoint/2010/main" val="21926578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FF799-FF71-1245-BB64-32B94C50448E}"/>
              </a:ext>
            </a:extLst>
          </p:cNvPr>
          <p:cNvSpPr>
            <a:spLocks noGrp="1"/>
          </p:cNvSpPr>
          <p:nvPr>
            <p:ph type="title"/>
          </p:nvPr>
        </p:nvSpPr>
        <p:spPr>
          <a:xfrm>
            <a:off x="715190" y="296951"/>
            <a:ext cx="10515600" cy="1325563"/>
          </a:xfrm>
        </p:spPr>
        <p:txBody>
          <a:bodyPr>
            <a:normAutofit/>
          </a:bodyPr>
          <a:lstStyle/>
          <a:p>
            <a:r>
              <a:rPr lang="en-GB" sz="5400" dirty="0">
                <a:latin typeface="Cooper Black" panose="0208090404030B020404" pitchFamily="18" charset="0"/>
              </a:rPr>
              <a:t>Recent training </a:t>
            </a:r>
          </a:p>
        </p:txBody>
      </p:sp>
      <p:sp>
        <p:nvSpPr>
          <p:cNvPr id="3" name="Content Placeholder 2">
            <a:extLst>
              <a:ext uri="{FF2B5EF4-FFF2-40B4-BE49-F238E27FC236}">
                <a16:creationId xmlns:a16="http://schemas.microsoft.com/office/drawing/2014/main" id="{5AA50D7A-420E-ED44-B69F-E308AC053D3D}"/>
              </a:ext>
            </a:extLst>
          </p:cNvPr>
          <p:cNvSpPr>
            <a:spLocks noGrp="1"/>
          </p:cNvSpPr>
          <p:nvPr>
            <p:ph idx="1"/>
          </p:nvPr>
        </p:nvSpPr>
        <p:spPr>
          <a:xfrm>
            <a:off x="334925" y="1621088"/>
            <a:ext cx="6774712" cy="4251960"/>
          </a:xfrm>
        </p:spPr>
        <p:txBody>
          <a:bodyPr>
            <a:noAutofit/>
          </a:bodyPr>
          <a:lstStyle/>
          <a:p>
            <a:pPr marL="144000" indent="-324000">
              <a:spcBef>
                <a:spcPts val="600"/>
              </a:spcBef>
            </a:pPr>
            <a:r>
              <a:rPr lang="en-GB" sz="1400" b="1" dirty="0" err="1" smtClean="0"/>
              <a:t>NASENCo</a:t>
            </a:r>
            <a:r>
              <a:rPr lang="en-GB" sz="1400" b="1" dirty="0" smtClean="0"/>
              <a:t> </a:t>
            </a:r>
            <a:r>
              <a:rPr lang="en-GB" sz="1400" b="1" dirty="0"/>
              <a:t>training 2020-2021</a:t>
            </a:r>
          </a:p>
          <a:p>
            <a:pPr marL="144000" indent="-324000">
              <a:spcBef>
                <a:spcPts val="600"/>
              </a:spcBef>
            </a:pPr>
            <a:r>
              <a:rPr lang="en-GB" sz="1400" b="1" dirty="0"/>
              <a:t>Safeguarding whole school training </a:t>
            </a:r>
            <a:r>
              <a:rPr lang="en-GB" sz="1400" b="1" dirty="0" smtClean="0"/>
              <a:t>September 2022</a:t>
            </a:r>
          </a:p>
          <a:p>
            <a:pPr marL="144000" indent="-324000">
              <a:spcBef>
                <a:spcPts val="600"/>
              </a:spcBef>
            </a:pPr>
            <a:r>
              <a:rPr lang="en-GB" sz="1400" b="1" dirty="0" smtClean="0"/>
              <a:t>Chairing annual reviews, and supporting transition AT October 2022</a:t>
            </a:r>
            <a:endParaRPr lang="en-GB" sz="1400" b="1" dirty="0"/>
          </a:p>
          <a:p>
            <a:pPr marL="144000" indent="-324000">
              <a:spcBef>
                <a:spcPts val="600"/>
              </a:spcBef>
            </a:pPr>
            <a:r>
              <a:rPr lang="en-GB" sz="1400" b="1" dirty="0" smtClean="0"/>
              <a:t>Attendance support SW </a:t>
            </a:r>
            <a:r>
              <a:rPr lang="en-GB" sz="1400" b="1" dirty="0" smtClean="0"/>
              <a:t>November 2022</a:t>
            </a:r>
            <a:endParaRPr lang="en-GB" sz="1400" b="1" dirty="0"/>
          </a:p>
          <a:p>
            <a:pPr marL="144000" indent="-324000">
              <a:spcBef>
                <a:spcPts val="600"/>
              </a:spcBef>
            </a:pPr>
            <a:r>
              <a:rPr lang="en-GB" sz="1400" b="1" dirty="0"/>
              <a:t>Designated safeguarding lead training </a:t>
            </a:r>
            <a:r>
              <a:rPr lang="en-GB" sz="1400" b="1" dirty="0" smtClean="0"/>
              <a:t>update November 2022</a:t>
            </a:r>
            <a:endParaRPr lang="en-GB" sz="1400" b="1" dirty="0"/>
          </a:p>
          <a:p>
            <a:pPr marL="144000" indent="-324000">
              <a:spcBef>
                <a:spcPts val="600"/>
              </a:spcBef>
            </a:pPr>
            <a:r>
              <a:rPr lang="en-GB" sz="1400" b="1" dirty="0"/>
              <a:t>Family support process training November 2020</a:t>
            </a:r>
          </a:p>
          <a:p>
            <a:pPr marL="144000" indent="-324000">
              <a:spcBef>
                <a:spcPts val="600"/>
              </a:spcBef>
            </a:pPr>
            <a:r>
              <a:rPr lang="en-GB" sz="1400" b="1" dirty="0" smtClean="0"/>
              <a:t>Safeguarding training SW December 2022</a:t>
            </a:r>
            <a:endParaRPr lang="en-GB" sz="1400" b="1" dirty="0"/>
          </a:p>
          <a:p>
            <a:pPr marL="144000" indent="-324000">
              <a:spcBef>
                <a:spcPts val="600"/>
              </a:spcBef>
            </a:pPr>
            <a:r>
              <a:rPr lang="en-GB" sz="1400" b="1" dirty="0"/>
              <a:t>NELI training for 4 staff in YR, speech and language support in reception 2022</a:t>
            </a:r>
          </a:p>
          <a:p>
            <a:pPr marL="144000" indent="-324000">
              <a:spcBef>
                <a:spcPts val="600"/>
              </a:spcBef>
            </a:pPr>
            <a:r>
              <a:rPr lang="en-GB" sz="1400" b="1" dirty="0"/>
              <a:t>Transition for EAL pupils from Ukraine training September 2022</a:t>
            </a:r>
          </a:p>
          <a:p>
            <a:pPr marL="144000" indent="-324000">
              <a:spcBef>
                <a:spcPts val="600"/>
              </a:spcBef>
            </a:pPr>
            <a:r>
              <a:rPr lang="en-GB" sz="1400" b="1" dirty="0" smtClean="0"/>
              <a:t>Whole staff (x12 staff) first aid at work training January 2023</a:t>
            </a:r>
          </a:p>
          <a:p>
            <a:pPr marL="144000" indent="-324000">
              <a:spcBef>
                <a:spcPts val="600"/>
              </a:spcBef>
            </a:pPr>
            <a:r>
              <a:rPr lang="en-GB" sz="1400" b="1" dirty="0" smtClean="0"/>
              <a:t>Paediatric first aid training (x4 staff) January 2023</a:t>
            </a:r>
            <a:endParaRPr lang="en-GB" sz="1400" b="1" dirty="0"/>
          </a:p>
          <a:p>
            <a:pPr marL="144000" indent="-324000">
              <a:spcBef>
                <a:spcPts val="600"/>
              </a:spcBef>
            </a:pPr>
            <a:r>
              <a:rPr lang="en-GB" sz="1400" b="1" dirty="0" smtClean="0"/>
              <a:t>Glue ear training LD April 2023</a:t>
            </a:r>
            <a:endParaRPr lang="en-GB" sz="1400" b="1" dirty="0"/>
          </a:p>
          <a:p>
            <a:pPr marL="144000" indent="-324000">
              <a:spcBef>
                <a:spcPts val="600"/>
              </a:spcBef>
            </a:pPr>
            <a:r>
              <a:rPr lang="en-GB" sz="1400" b="1" dirty="0"/>
              <a:t>Thrive – </a:t>
            </a:r>
            <a:r>
              <a:rPr lang="en-GB" sz="1400" b="1" dirty="0" smtClean="0"/>
              <a:t>update training June onwards 2023</a:t>
            </a:r>
            <a:endParaRPr lang="en-GB" sz="1400" b="1" dirty="0"/>
          </a:p>
          <a:p>
            <a:pPr marL="144000" indent="-324000">
              <a:spcBef>
                <a:spcPts val="600"/>
              </a:spcBef>
            </a:pPr>
            <a:r>
              <a:rPr lang="en-GB" sz="1400" b="1" dirty="0" smtClean="0"/>
              <a:t>Whole </a:t>
            </a:r>
            <a:r>
              <a:rPr lang="en-GB" sz="1400" b="1" dirty="0"/>
              <a:t>school training SEND </a:t>
            </a:r>
            <a:r>
              <a:rPr lang="en-GB" sz="1400" b="1" dirty="0" smtClean="0"/>
              <a:t>September 2023 with a focus on dyslexia, ASD and EBSA</a:t>
            </a:r>
            <a:endParaRPr lang="en-GB" sz="1400" b="1" dirty="0"/>
          </a:p>
          <a:p>
            <a:pPr marL="144000" indent="-324000">
              <a:spcBef>
                <a:spcPts val="600"/>
              </a:spcBef>
            </a:pPr>
            <a:r>
              <a:rPr lang="en-GB" sz="1400" b="1" dirty="0" smtClean="0"/>
              <a:t>EAL </a:t>
            </a:r>
            <a:r>
              <a:rPr lang="en-GB" sz="1400" b="1" dirty="0"/>
              <a:t>training for two specialist staff </a:t>
            </a:r>
            <a:r>
              <a:rPr lang="en-GB" sz="1400" b="1" dirty="0" smtClean="0"/>
              <a:t>September November </a:t>
            </a:r>
            <a:r>
              <a:rPr lang="en-GB" sz="1400" b="1" dirty="0"/>
              <a:t>2023</a:t>
            </a:r>
          </a:p>
          <a:p>
            <a:pPr marL="144000" indent="-324000">
              <a:spcBef>
                <a:spcPts val="600"/>
              </a:spcBef>
            </a:pPr>
            <a:r>
              <a:rPr lang="en-GB" sz="1400" b="1" dirty="0"/>
              <a:t>Core consultations and meetings with NCC and </a:t>
            </a:r>
            <a:r>
              <a:rPr lang="en-GB" sz="1400" b="1" dirty="0" err="1"/>
              <a:t>SENDCo</a:t>
            </a:r>
            <a:r>
              <a:rPr lang="en-GB" sz="1400" b="1" dirty="0"/>
              <a:t> every year </a:t>
            </a:r>
            <a:r>
              <a:rPr lang="en-GB" sz="1400" b="1" dirty="0" smtClean="0"/>
              <a:t>termly</a:t>
            </a:r>
          </a:p>
          <a:p>
            <a:pPr marL="144000" indent="-324000">
              <a:spcBef>
                <a:spcPts val="600"/>
              </a:spcBef>
            </a:pPr>
            <a:r>
              <a:rPr lang="en-GB" sz="1400" b="1" dirty="0" smtClean="0"/>
              <a:t>Supporting EAL learners in the classroom JH November 2023</a:t>
            </a:r>
          </a:p>
          <a:p>
            <a:pPr marL="144000" indent="-324000">
              <a:spcBef>
                <a:spcPts val="600"/>
              </a:spcBef>
            </a:pPr>
            <a:r>
              <a:rPr lang="en-GB" sz="1400" b="1" dirty="0" err="1" smtClean="0"/>
              <a:t>Epep</a:t>
            </a:r>
            <a:r>
              <a:rPr lang="en-GB" sz="1400" b="1" dirty="0" smtClean="0"/>
              <a:t> training for staff using the programme November 2023</a:t>
            </a:r>
            <a:endParaRPr lang="en-GB" sz="1400" b="1" dirty="0"/>
          </a:p>
          <a:p>
            <a:pPr marL="144000" indent="-144000">
              <a:spcBef>
                <a:spcPts val="600"/>
              </a:spcBef>
            </a:pPr>
            <a:endParaRPr lang="en-GB" sz="1200" b="1" dirty="0"/>
          </a:p>
          <a:p>
            <a:endParaRPr lang="en-GB" sz="1400" dirty="0"/>
          </a:p>
          <a:p>
            <a:pPr marL="0" indent="0">
              <a:buNone/>
            </a:pPr>
            <a:endParaRPr lang="en-GB" sz="1400" dirty="0"/>
          </a:p>
        </p:txBody>
      </p:sp>
      <p:sp>
        <p:nvSpPr>
          <p:cNvPr id="8" name="Content Placeholder 2">
            <a:extLst>
              <a:ext uri="{FF2B5EF4-FFF2-40B4-BE49-F238E27FC236}">
                <a16:creationId xmlns:a16="http://schemas.microsoft.com/office/drawing/2014/main" id="{5AA50D7A-420E-ED44-B69F-E308AC053D3D}"/>
              </a:ext>
            </a:extLst>
          </p:cNvPr>
          <p:cNvSpPr txBox="1">
            <a:spLocks/>
          </p:cNvSpPr>
          <p:nvPr/>
        </p:nvSpPr>
        <p:spPr>
          <a:xfrm>
            <a:off x="6010656" y="2146716"/>
            <a:ext cx="6117017" cy="4251960"/>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400" dirty="0"/>
          </a:p>
          <a:p>
            <a:endParaRPr lang="en-GB" sz="1400" dirty="0"/>
          </a:p>
          <a:p>
            <a:endParaRPr lang="en-GB" sz="1400" dirty="0"/>
          </a:p>
          <a:p>
            <a:endParaRPr lang="en-GB" sz="1600" dirty="0"/>
          </a:p>
        </p:txBody>
      </p:sp>
      <p:sp>
        <p:nvSpPr>
          <p:cNvPr id="10" name="Rectangle 9"/>
          <p:cNvSpPr/>
          <p:nvPr/>
        </p:nvSpPr>
        <p:spPr>
          <a:xfrm>
            <a:off x="7460478" y="5423730"/>
            <a:ext cx="4402275" cy="1200329"/>
          </a:xfrm>
          <a:prstGeom prst="rect">
            <a:avLst/>
          </a:prstGeom>
        </p:spPr>
        <p:txBody>
          <a:bodyPr wrap="square">
            <a:spAutoFit/>
          </a:bodyPr>
          <a:lstStyle/>
          <a:p>
            <a:pPr algn="ctr"/>
            <a:r>
              <a:rPr lang="en-GB" b="1" dirty="0">
                <a:effectLst>
                  <a:outerShdw blurRad="38100" dist="38100" dir="2700000" algn="tl">
                    <a:srgbClr val="000000">
                      <a:alpha val="43137"/>
                    </a:srgbClr>
                  </a:outerShdw>
                </a:effectLst>
              </a:rPr>
              <a:t>All of this training is cascaded through the school through staff insets, governor minutes, meetings and through handouts given to all staff, where appropriate. </a:t>
            </a:r>
          </a:p>
        </p:txBody>
      </p:sp>
      <p:cxnSp>
        <p:nvCxnSpPr>
          <p:cNvPr id="13" name="Straight Connector 12"/>
          <p:cNvCxnSpPr/>
          <p:nvPr/>
        </p:nvCxnSpPr>
        <p:spPr>
          <a:xfrm>
            <a:off x="364585" y="1445309"/>
            <a:ext cx="902071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2"/>
          <a:stretch>
            <a:fillRect/>
          </a:stretch>
        </p:blipFill>
        <p:spPr>
          <a:xfrm>
            <a:off x="7774427" y="296951"/>
            <a:ext cx="2570022" cy="18500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p:cNvPicPr>
            <a:picLocks noChangeAspect="1"/>
          </p:cNvPicPr>
          <p:nvPr/>
        </p:nvPicPr>
        <p:blipFill>
          <a:blip r:embed="rId3"/>
          <a:stretch>
            <a:fillRect/>
          </a:stretch>
        </p:blipFill>
        <p:spPr>
          <a:xfrm>
            <a:off x="6502225" y="693858"/>
            <a:ext cx="1672258" cy="13656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9" name="Group 8">
            <a:extLst>
              <a:ext uri="{FF2B5EF4-FFF2-40B4-BE49-F238E27FC236}">
                <a16:creationId xmlns:a16="http://schemas.microsoft.com/office/drawing/2014/main" id="{5EB181DB-91D5-3217-F50D-622F2FB8D077}"/>
              </a:ext>
            </a:extLst>
          </p:cNvPr>
          <p:cNvGrpSpPr/>
          <p:nvPr/>
        </p:nvGrpSpPr>
        <p:grpSpPr>
          <a:xfrm>
            <a:off x="10419857" y="293057"/>
            <a:ext cx="1561513" cy="1456752"/>
            <a:chOff x="10466363" y="104761"/>
            <a:chExt cx="1561513" cy="1456752"/>
          </a:xfrm>
        </p:grpSpPr>
        <p:sp>
          <p:nvSpPr>
            <p:cNvPr id="14" name="Folded Corner 13">
              <a:extLst>
                <a:ext uri="{FF2B5EF4-FFF2-40B4-BE49-F238E27FC236}">
                  <a16:creationId xmlns:a16="http://schemas.microsoft.com/office/drawing/2014/main" id="{57AD7590-2459-61DC-3AA4-A4A1AD47F20F}"/>
                </a:ext>
              </a:extLst>
            </p:cNvPr>
            <p:cNvSpPr/>
            <p:nvPr/>
          </p:nvSpPr>
          <p:spPr>
            <a:xfrm rot="10800000">
              <a:off x="10466363" y="126428"/>
              <a:ext cx="1561513" cy="1435085"/>
            </a:xfrm>
            <a:prstGeom prst="foldedCorner">
              <a:avLst>
                <a:gd name="adj" fmla="val 32199"/>
              </a:avLst>
            </a:prstGeom>
            <a:solidFill>
              <a:srgbClr val="F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hlinkClick r:id="rId4" action="ppaction://hlinksldjump"/>
              <a:extLst>
                <a:ext uri="{FF2B5EF4-FFF2-40B4-BE49-F238E27FC236}">
                  <a16:creationId xmlns:a16="http://schemas.microsoft.com/office/drawing/2014/main" id="{69278C05-9EF6-AA84-55C2-96749ABEA782}"/>
                </a:ext>
              </a:extLst>
            </p:cNvPr>
            <p:cNvSpPr txBox="1"/>
            <p:nvPr/>
          </p:nvSpPr>
          <p:spPr>
            <a:xfrm>
              <a:off x="10466363" y="932874"/>
              <a:ext cx="1561513" cy="584775"/>
            </a:xfrm>
            <a:prstGeom prst="rect">
              <a:avLst/>
            </a:prstGeom>
            <a:noFill/>
          </p:spPr>
          <p:txBody>
            <a:bodyPr wrap="square" rtlCol="0">
              <a:spAutoFit/>
            </a:bodyPr>
            <a:lstStyle/>
            <a:p>
              <a:pPr algn="ctr"/>
              <a:r>
                <a:rPr lang="en-US" b="1" dirty="0">
                  <a:latin typeface="+mj-lt"/>
                </a:rPr>
                <a:t>CONTENTS</a:t>
              </a:r>
              <a:r>
                <a:rPr lang="en-US" sz="3200" b="1" dirty="0"/>
                <a:t> </a:t>
              </a:r>
            </a:p>
          </p:txBody>
        </p:sp>
        <p:pic>
          <p:nvPicPr>
            <p:cNvPr id="16" name="Picture 15">
              <a:hlinkClick r:id="rId5" action="ppaction://hlinksldjump"/>
              <a:extLst>
                <a:ext uri="{FF2B5EF4-FFF2-40B4-BE49-F238E27FC236}">
                  <a16:creationId xmlns:a16="http://schemas.microsoft.com/office/drawing/2014/main" id="{691B8AA1-6E2E-2D2D-7CAB-BB89930846A5}"/>
                </a:ext>
              </a:extLst>
            </p:cNvPr>
            <p:cNvPicPr>
              <a:picLocks noChangeAspect="1"/>
            </p:cNvPicPr>
            <p:nvPr/>
          </p:nvPicPr>
          <p:blipFill rotWithShape="1">
            <a:blip r:embed="rId6"/>
            <a:srcRect l="-1884" t="20268" r="-1204" b="14256"/>
            <a:stretch/>
          </p:blipFill>
          <p:spPr>
            <a:xfrm>
              <a:off x="10823944" y="104761"/>
              <a:ext cx="1203931" cy="1149882"/>
            </a:xfrm>
            <a:prstGeom prst="ellipse">
              <a:avLst/>
            </a:prstGeom>
            <a:ln>
              <a:noFill/>
            </a:ln>
            <a:effectLst>
              <a:softEdge rad="112500"/>
            </a:effectLst>
          </p:spPr>
        </p:pic>
      </p:grpSp>
      <p:sp>
        <p:nvSpPr>
          <p:cNvPr id="4" name="Rectangle 3"/>
          <p:cNvSpPr/>
          <p:nvPr/>
        </p:nvSpPr>
        <p:spPr>
          <a:xfrm>
            <a:off x="7426295" y="2401368"/>
            <a:ext cx="4238714" cy="2777384"/>
          </a:xfrm>
          <a:prstGeom prst="rect">
            <a:avLst/>
          </a:prstGeom>
          <a:ln>
            <a:noFill/>
          </a:ln>
          <a:effectLst>
            <a:outerShdw blurRad="190500" dist="228600" dir="2700000" algn="ctr">
              <a:srgbClr val="000000">
                <a:alpha val="30000"/>
              </a:srgbClr>
            </a:outerShdw>
            <a:reflection blurRad="6350" stA="52000" endA="300" endPos="35000" dir="5400000" sy="-100000" algn="bl" rotWithShape="0"/>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u="sng" dirty="0" smtClean="0">
                <a:solidFill>
                  <a:schemeClr val="tx1"/>
                </a:solidFill>
                <a:latin typeface="Bauhaus 93" panose="04030905020B02020C02" pitchFamily="82" charset="0"/>
              </a:rPr>
              <a:t>PLANNED TRAINING</a:t>
            </a:r>
            <a:endParaRPr lang="en-GB" sz="2400" dirty="0" smtClean="0">
              <a:solidFill>
                <a:schemeClr val="tx1"/>
              </a:solidFill>
              <a:latin typeface="Bauhaus 93" panose="04030905020B02020C02" pitchFamily="82" charset="0"/>
            </a:endParaRPr>
          </a:p>
          <a:p>
            <a:pPr marL="342900" indent="-342900">
              <a:buFontTx/>
              <a:buChar char="-"/>
            </a:pPr>
            <a:r>
              <a:rPr lang="en-GB" sz="1400" dirty="0" smtClean="0">
                <a:solidFill>
                  <a:schemeClr val="tx1"/>
                </a:solidFill>
                <a:latin typeface="Arial Rounded MT Bold" panose="020F0704030504030204" pitchFamily="34" charset="0"/>
              </a:rPr>
              <a:t>INSET training January 2024 focusing on SEND interventions and reading skills</a:t>
            </a:r>
          </a:p>
          <a:p>
            <a:pPr marL="342900" indent="-342900">
              <a:buFontTx/>
              <a:buChar char="-"/>
            </a:pPr>
            <a:r>
              <a:rPr lang="en-GB" sz="1400" dirty="0">
                <a:solidFill>
                  <a:schemeClr val="tx1"/>
                </a:solidFill>
                <a:latin typeface="Arial Rounded MT Bold" panose="020F0704030504030204" pitchFamily="34" charset="0"/>
              </a:rPr>
              <a:t>Whole school inset on ADHD and how to support our learners Spring term 2024 </a:t>
            </a:r>
            <a:endParaRPr lang="en-GB" sz="1400" dirty="0" smtClean="0">
              <a:solidFill>
                <a:schemeClr val="tx1"/>
              </a:solidFill>
              <a:latin typeface="Arial Rounded MT Bold" panose="020F0704030504030204" pitchFamily="34" charset="0"/>
            </a:endParaRPr>
          </a:p>
          <a:p>
            <a:pPr marL="342900" indent="-342900">
              <a:buFontTx/>
              <a:buChar char="-"/>
            </a:pPr>
            <a:r>
              <a:rPr lang="en-GB" sz="1400" dirty="0" smtClean="0">
                <a:solidFill>
                  <a:schemeClr val="tx1"/>
                </a:solidFill>
                <a:latin typeface="Arial Rounded MT Bold" panose="020F0704030504030204" pitchFamily="34" charset="0"/>
              </a:rPr>
              <a:t>NPQH training AT</a:t>
            </a:r>
          </a:p>
          <a:p>
            <a:pPr marL="342900" indent="-342900">
              <a:buFontTx/>
              <a:buChar char="-"/>
            </a:pPr>
            <a:r>
              <a:rPr lang="en-GB" sz="1400" dirty="0" err="1" smtClean="0">
                <a:solidFill>
                  <a:schemeClr val="tx1"/>
                </a:solidFill>
                <a:latin typeface="Arial Rounded MT Bold" panose="020F0704030504030204" pitchFamily="34" charset="0"/>
              </a:rPr>
              <a:t>Epep</a:t>
            </a:r>
            <a:r>
              <a:rPr lang="en-GB" sz="1400" dirty="0" smtClean="0">
                <a:solidFill>
                  <a:schemeClr val="tx1"/>
                </a:solidFill>
                <a:latin typeface="Arial Rounded MT Bold" panose="020F0704030504030204" pitchFamily="34" charset="0"/>
              </a:rPr>
              <a:t> update and training AG</a:t>
            </a:r>
          </a:p>
          <a:p>
            <a:pPr marL="342900" indent="-342900">
              <a:buFontTx/>
              <a:buChar char="-"/>
            </a:pPr>
            <a:r>
              <a:rPr lang="en-GB" sz="1400" dirty="0" smtClean="0">
                <a:solidFill>
                  <a:schemeClr val="tx1"/>
                </a:solidFill>
                <a:latin typeface="Arial Rounded MT Bold" panose="020F0704030504030204" pitchFamily="34" charset="0"/>
              </a:rPr>
              <a:t>Thrive updates Summer term AT</a:t>
            </a:r>
          </a:p>
        </p:txBody>
      </p:sp>
    </p:spTree>
    <p:extLst>
      <p:ext uri="{BB962C8B-B14F-4D97-AF65-F5344CB8AC3E}">
        <p14:creationId xmlns:p14="http://schemas.microsoft.com/office/powerpoint/2010/main" val="31027862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0B646-3346-F141-A1F0-3B8A0D852868}"/>
              </a:ext>
            </a:extLst>
          </p:cNvPr>
          <p:cNvSpPr>
            <a:spLocks noGrp="1"/>
          </p:cNvSpPr>
          <p:nvPr>
            <p:ph type="title"/>
          </p:nvPr>
        </p:nvSpPr>
        <p:spPr>
          <a:xfrm>
            <a:off x="455428" y="419885"/>
            <a:ext cx="10515600" cy="1325563"/>
          </a:xfrm>
        </p:spPr>
        <p:txBody>
          <a:bodyPr>
            <a:normAutofit/>
          </a:bodyPr>
          <a:lstStyle/>
          <a:p>
            <a:r>
              <a:rPr lang="en-GB" sz="4000" dirty="0">
                <a:latin typeface="Cooper Black" panose="0208090404030B020404" pitchFamily="18" charset="0"/>
              </a:rPr>
              <a:t>EHCP (Educational Health Care Plan)</a:t>
            </a:r>
          </a:p>
        </p:txBody>
      </p:sp>
      <p:sp>
        <p:nvSpPr>
          <p:cNvPr id="3" name="Content Placeholder 2">
            <a:extLst>
              <a:ext uri="{FF2B5EF4-FFF2-40B4-BE49-F238E27FC236}">
                <a16:creationId xmlns:a16="http://schemas.microsoft.com/office/drawing/2014/main" id="{3FA80113-AD90-D44B-9814-E39909C24452}"/>
              </a:ext>
            </a:extLst>
          </p:cNvPr>
          <p:cNvSpPr>
            <a:spLocks noGrp="1"/>
          </p:cNvSpPr>
          <p:nvPr>
            <p:ph idx="1"/>
          </p:nvPr>
        </p:nvSpPr>
        <p:spPr>
          <a:xfrm>
            <a:off x="3491624" y="1929384"/>
            <a:ext cx="8506046" cy="4928616"/>
          </a:xfrm>
        </p:spPr>
        <p:txBody>
          <a:bodyPr>
            <a:noAutofit/>
          </a:bodyPr>
          <a:lstStyle/>
          <a:p>
            <a:pPr marL="0" indent="0" algn="ctr">
              <a:lnSpc>
                <a:spcPct val="80000"/>
              </a:lnSpc>
              <a:buNone/>
            </a:pPr>
            <a:r>
              <a:rPr lang="en-GB" altLang="en-US" sz="1800" b="1" dirty="0">
                <a:latin typeface="Calibri" panose="020F0502020204030204" pitchFamily="34" charset="0"/>
                <a:cs typeface="Calibri" panose="020F0502020204030204" pitchFamily="34" charset="0"/>
              </a:rPr>
              <a:t>Most learners with SEND will have their needs met in school and in the classroom, however some may require an Education, Health and Care needs assessment to determine whether it is necessary for the Local Authority to make additional provision (that cannot be met within the current setting) with an Education, Health and Care Plan (EHCP). The school and SENDCo will provide the LA with all relevant reports, feedback and forms to help the process move forward, making sure to keep parents up to date and keep open lines of communication. </a:t>
            </a:r>
          </a:p>
          <a:p>
            <a:pPr marL="0" indent="0" algn="ctr">
              <a:lnSpc>
                <a:spcPct val="80000"/>
              </a:lnSpc>
              <a:buNone/>
            </a:pPr>
            <a:endParaRPr lang="en-GB" altLang="en-US" sz="1000" b="1" dirty="0">
              <a:latin typeface="Calibri" panose="020F0502020204030204" pitchFamily="34" charset="0"/>
              <a:cs typeface="Calibri" panose="020F0502020204030204" pitchFamily="34" charset="0"/>
            </a:endParaRPr>
          </a:p>
          <a:p>
            <a:pPr marL="846138" indent="-127000" algn="ctr">
              <a:lnSpc>
                <a:spcPct val="80000"/>
              </a:lnSpc>
              <a:buNone/>
            </a:pPr>
            <a:r>
              <a:rPr lang="en-GB" altLang="en-US" sz="1800" b="1" dirty="0">
                <a:latin typeface="Calibri" panose="020F0502020204030204" pitchFamily="34" charset="0"/>
                <a:cs typeface="Calibri" panose="020F0502020204030204" pitchFamily="34" charset="0"/>
              </a:rPr>
              <a:t>As of September 2014, all children on a statements were issued an EHCP. Under that guidance, all parents have the right to request the Local Authority conduct an EHC assessment. This process can take up to 24 months, in some cases less and in some substantially more.</a:t>
            </a:r>
          </a:p>
          <a:p>
            <a:pPr marL="0" indent="0" algn="ctr">
              <a:lnSpc>
                <a:spcPct val="80000"/>
              </a:lnSpc>
              <a:buNone/>
            </a:pPr>
            <a:endParaRPr lang="en-GB" altLang="en-US" sz="700" b="1" dirty="0">
              <a:latin typeface="Calibri" panose="020F0502020204030204" pitchFamily="34" charset="0"/>
              <a:cs typeface="Calibri" panose="020F0502020204030204" pitchFamily="34" charset="0"/>
            </a:endParaRPr>
          </a:p>
          <a:p>
            <a:pPr marL="0" indent="676275" algn="ctr">
              <a:lnSpc>
                <a:spcPct val="80000"/>
              </a:lnSpc>
              <a:buNone/>
            </a:pPr>
            <a:r>
              <a:rPr lang="en-GB" altLang="en-US" sz="1800" b="1" dirty="0">
                <a:latin typeface="Calibri" panose="020F0502020204030204" pitchFamily="34" charset="0"/>
                <a:cs typeface="Calibri" panose="020F0502020204030204" pitchFamily="34" charset="0"/>
              </a:rPr>
              <a:t>Where a child has an Education, Health and Care Plan (EHCP), there will be an annual review meeting held in addition to the termly review meetings, finding the views of the child, their parent or carer, and all other professionals involved with the child. This meeting will often involve the EHCP coordinator, EHCP writers, social care, teachers, parents, therapists, specialists and most importantly the child (where appropriate.) Parents have the right to call a review meeting whenever they feel is necessary. Personal budgets for OT and SLCN work can also be applied for.</a:t>
            </a:r>
          </a:p>
        </p:txBody>
      </p:sp>
      <p:pic>
        <p:nvPicPr>
          <p:cNvPr id="7170" name="Picture 2" descr="Education, Health and Care Plan (EHCP) Workshops in 2020 | Carers  Information Service">
            <a:hlinkClick r:id="rId2"/>
            <a:extLst>
              <a:ext uri="{FF2B5EF4-FFF2-40B4-BE49-F238E27FC236}">
                <a16:creationId xmlns:a16="http://schemas.microsoft.com/office/drawing/2014/main" id="{4E159443-066B-6147-93D8-8080738C12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92" r="9912" b="4545"/>
          <a:stretch/>
        </p:blipFill>
        <p:spPr bwMode="auto">
          <a:xfrm>
            <a:off x="127590" y="3258681"/>
            <a:ext cx="3530010" cy="271681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9D052B3-26CA-1C41-87D3-67D9C04E3264}"/>
              </a:ext>
            </a:extLst>
          </p:cNvPr>
          <p:cNvSpPr/>
          <p:nvPr/>
        </p:nvSpPr>
        <p:spPr>
          <a:xfrm>
            <a:off x="286779" y="1797472"/>
            <a:ext cx="2754132" cy="1277273"/>
          </a:xfrm>
          <a:prstGeom prst="rect">
            <a:avLst/>
          </a:prstGeom>
        </p:spPr>
        <p:txBody>
          <a:bodyPr wrap="square">
            <a:spAutoFit/>
          </a:bodyPr>
          <a:lstStyle/>
          <a:p>
            <a:pPr algn="ctr"/>
            <a:r>
              <a:rPr lang="en-GB" sz="1100" dirty="0">
                <a:ln>
                  <a:solidFill>
                    <a:sysClr val="windowText" lastClr="000000"/>
                  </a:solidFill>
                </a:ln>
                <a:solidFill>
                  <a:schemeClr val="tx1">
                    <a:lumMod val="95000"/>
                    <a:lumOff val="5000"/>
                  </a:schemeClr>
                </a:solidFill>
                <a:latin typeface="Chalkboard" panose="03050602040202020205" pitchFamily="66" charset="77"/>
                <a:hlinkClick r:id="rId4"/>
              </a:rPr>
              <a:t>https://</a:t>
            </a:r>
            <a:r>
              <a:rPr lang="en-GB" sz="1100" dirty="0" err="1">
                <a:ln>
                  <a:solidFill>
                    <a:sysClr val="windowText" lastClr="000000"/>
                  </a:solidFill>
                </a:ln>
                <a:solidFill>
                  <a:schemeClr val="tx1">
                    <a:lumMod val="95000"/>
                    <a:lumOff val="5000"/>
                  </a:schemeClr>
                </a:solidFill>
                <a:latin typeface="Chalkboard" panose="03050602040202020205" pitchFamily="66" charset="77"/>
                <a:hlinkClick r:id="rId4"/>
              </a:rPr>
              <a:t>www.norfolk.gov.uk</a:t>
            </a:r>
            <a:r>
              <a:rPr lang="en-GB" sz="1100" dirty="0">
                <a:ln>
                  <a:solidFill>
                    <a:sysClr val="windowText" lastClr="000000"/>
                  </a:solidFill>
                </a:ln>
                <a:solidFill>
                  <a:schemeClr val="tx1">
                    <a:lumMod val="95000"/>
                    <a:lumOff val="5000"/>
                  </a:schemeClr>
                </a:solidFill>
                <a:latin typeface="Chalkboard" panose="03050602040202020205" pitchFamily="66" charset="77"/>
                <a:hlinkClick r:id="rId4"/>
              </a:rPr>
              <a:t>/children-and-families/send-local-offer/education-and-learning/support-for-learning/education-health-and-care-</a:t>
            </a:r>
            <a:r>
              <a:rPr lang="en-GB" sz="1100" dirty="0" err="1">
                <a:ln>
                  <a:solidFill>
                    <a:sysClr val="windowText" lastClr="000000"/>
                  </a:solidFill>
                </a:ln>
                <a:solidFill>
                  <a:schemeClr val="tx1">
                    <a:lumMod val="95000"/>
                    <a:lumOff val="5000"/>
                  </a:schemeClr>
                </a:solidFill>
                <a:latin typeface="Chalkboard" panose="03050602040202020205" pitchFamily="66" charset="77"/>
                <a:hlinkClick r:id="rId4"/>
              </a:rPr>
              <a:t>ehc</a:t>
            </a:r>
            <a:r>
              <a:rPr lang="en-GB" sz="1100" dirty="0">
                <a:ln>
                  <a:solidFill>
                    <a:sysClr val="windowText" lastClr="000000"/>
                  </a:solidFill>
                </a:ln>
                <a:solidFill>
                  <a:schemeClr val="tx1">
                    <a:lumMod val="95000"/>
                    <a:lumOff val="5000"/>
                  </a:schemeClr>
                </a:solidFill>
                <a:latin typeface="Chalkboard" panose="03050602040202020205" pitchFamily="66" charset="77"/>
                <a:hlinkClick r:id="rId4"/>
              </a:rPr>
              <a:t>-plans/</a:t>
            </a:r>
            <a:r>
              <a:rPr lang="en-GB" sz="1100" dirty="0" err="1">
                <a:ln>
                  <a:solidFill>
                    <a:sysClr val="windowText" lastClr="000000"/>
                  </a:solidFill>
                </a:ln>
                <a:solidFill>
                  <a:schemeClr val="tx1">
                    <a:lumMod val="95000"/>
                    <a:lumOff val="5000"/>
                  </a:schemeClr>
                </a:solidFill>
                <a:latin typeface="Chalkboard" panose="03050602040202020205" pitchFamily="66" charset="77"/>
                <a:hlinkClick r:id="rId4"/>
              </a:rPr>
              <a:t>ehc</a:t>
            </a:r>
            <a:r>
              <a:rPr lang="en-GB" sz="1100" dirty="0">
                <a:ln>
                  <a:solidFill>
                    <a:sysClr val="windowText" lastClr="000000"/>
                  </a:solidFill>
                </a:ln>
                <a:solidFill>
                  <a:schemeClr val="tx1">
                    <a:lumMod val="95000"/>
                    <a:lumOff val="5000"/>
                  </a:schemeClr>
                </a:solidFill>
                <a:latin typeface="Chalkboard" panose="03050602040202020205" pitchFamily="66" charset="77"/>
                <a:hlinkClick r:id="rId4"/>
              </a:rPr>
              <a:t>-needs-assessment-and-plans/</a:t>
            </a:r>
            <a:r>
              <a:rPr lang="en-GB" sz="1100" dirty="0" err="1">
                <a:ln>
                  <a:solidFill>
                    <a:sysClr val="windowText" lastClr="000000"/>
                  </a:solidFill>
                </a:ln>
                <a:solidFill>
                  <a:schemeClr val="tx1">
                    <a:lumMod val="95000"/>
                    <a:lumOff val="5000"/>
                  </a:schemeClr>
                </a:solidFill>
                <a:latin typeface="Chalkboard" panose="03050602040202020205" pitchFamily="66" charset="77"/>
                <a:hlinkClick r:id="rId4"/>
              </a:rPr>
              <a:t>ehc</a:t>
            </a:r>
            <a:r>
              <a:rPr lang="en-GB" sz="1100" dirty="0">
                <a:ln>
                  <a:solidFill>
                    <a:sysClr val="windowText" lastClr="000000"/>
                  </a:solidFill>
                </a:ln>
                <a:solidFill>
                  <a:schemeClr val="tx1">
                    <a:lumMod val="95000"/>
                    <a:lumOff val="5000"/>
                  </a:schemeClr>
                </a:solidFill>
                <a:latin typeface="Chalkboard" panose="03050602040202020205" pitchFamily="66" charset="77"/>
                <a:hlinkClick r:id="rId4"/>
              </a:rPr>
              <a:t>-needs-assessment-requests</a:t>
            </a:r>
            <a:endParaRPr lang="en-GB" sz="1100" dirty="0">
              <a:ln>
                <a:solidFill>
                  <a:sysClr val="windowText" lastClr="000000"/>
                </a:solidFill>
              </a:ln>
              <a:solidFill>
                <a:schemeClr val="tx1">
                  <a:lumMod val="95000"/>
                  <a:lumOff val="5000"/>
                </a:schemeClr>
              </a:solidFill>
              <a:latin typeface="Chalkboard" panose="03050602040202020205" pitchFamily="66" charset="77"/>
            </a:endParaRPr>
          </a:p>
        </p:txBody>
      </p:sp>
      <p:cxnSp>
        <p:nvCxnSpPr>
          <p:cNvPr id="10" name="Straight Connector 9"/>
          <p:cNvCxnSpPr/>
          <p:nvPr/>
        </p:nvCxnSpPr>
        <p:spPr>
          <a:xfrm>
            <a:off x="286779" y="1561513"/>
            <a:ext cx="993672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CDB34ABE-2D69-925B-0CE7-08A91FE25402}"/>
              </a:ext>
            </a:extLst>
          </p:cNvPr>
          <p:cNvGrpSpPr/>
          <p:nvPr/>
        </p:nvGrpSpPr>
        <p:grpSpPr>
          <a:xfrm>
            <a:off x="10436157" y="168957"/>
            <a:ext cx="1561513" cy="1456752"/>
            <a:chOff x="10466363" y="104761"/>
            <a:chExt cx="1561513" cy="1456752"/>
          </a:xfrm>
        </p:grpSpPr>
        <p:sp>
          <p:nvSpPr>
            <p:cNvPr id="11" name="Folded Corner 10">
              <a:extLst>
                <a:ext uri="{FF2B5EF4-FFF2-40B4-BE49-F238E27FC236}">
                  <a16:creationId xmlns:a16="http://schemas.microsoft.com/office/drawing/2014/main" id="{CEE51972-ED92-A9E4-002A-3ABB1163C90F}"/>
                </a:ext>
              </a:extLst>
            </p:cNvPr>
            <p:cNvSpPr/>
            <p:nvPr/>
          </p:nvSpPr>
          <p:spPr>
            <a:xfrm rot="10800000">
              <a:off x="10466363" y="126428"/>
              <a:ext cx="1561513" cy="1435085"/>
            </a:xfrm>
            <a:prstGeom prst="foldedCorner">
              <a:avLst>
                <a:gd name="adj" fmla="val 32199"/>
              </a:avLst>
            </a:prstGeom>
            <a:solidFill>
              <a:srgbClr val="F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hlinkClick r:id="rId5" action="ppaction://hlinksldjump"/>
              <a:extLst>
                <a:ext uri="{FF2B5EF4-FFF2-40B4-BE49-F238E27FC236}">
                  <a16:creationId xmlns:a16="http://schemas.microsoft.com/office/drawing/2014/main" id="{64E32DF3-5769-1C58-7FB3-849D8FBAA575}"/>
                </a:ext>
              </a:extLst>
            </p:cNvPr>
            <p:cNvSpPr txBox="1"/>
            <p:nvPr/>
          </p:nvSpPr>
          <p:spPr>
            <a:xfrm>
              <a:off x="10466363" y="932874"/>
              <a:ext cx="1561513" cy="584775"/>
            </a:xfrm>
            <a:prstGeom prst="rect">
              <a:avLst/>
            </a:prstGeom>
            <a:noFill/>
          </p:spPr>
          <p:txBody>
            <a:bodyPr wrap="square" rtlCol="0">
              <a:spAutoFit/>
            </a:bodyPr>
            <a:lstStyle/>
            <a:p>
              <a:pPr algn="ctr"/>
              <a:r>
                <a:rPr lang="en-US" b="1" dirty="0">
                  <a:latin typeface="+mj-lt"/>
                </a:rPr>
                <a:t>CONTENTS</a:t>
              </a:r>
              <a:r>
                <a:rPr lang="en-US" sz="3200" b="1" dirty="0"/>
                <a:t> </a:t>
              </a:r>
            </a:p>
          </p:txBody>
        </p:sp>
        <p:pic>
          <p:nvPicPr>
            <p:cNvPr id="13" name="Picture 12">
              <a:hlinkClick r:id="rId6" action="ppaction://hlinksldjump"/>
              <a:extLst>
                <a:ext uri="{FF2B5EF4-FFF2-40B4-BE49-F238E27FC236}">
                  <a16:creationId xmlns:a16="http://schemas.microsoft.com/office/drawing/2014/main" id="{CAE2C315-5473-488F-D9AC-9B3D49BA76DC}"/>
                </a:ext>
              </a:extLst>
            </p:cNvPr>
            <p:cNvPicPr>
              <a:picLocks noChangeAspect="1"/>
            </p:cNvPicPr>
            <p:nvPr/>
          </p:nvPicPr>
          <p:blipFill rotWithShape="1">
            <a:blip r:embed="rId7"/>
            <a:srcRect l="-1884" t="20268" r="-1204" b="14256"/>
            <a:stretch/>
          </p:blipFill>
          <p:spPr>
            <a:xfrm>
              <a:off x="10823944" y="104761"/>
              <a:ext cx="1203931" cy="1149882"/>
            </a:xfrm>
            <a:prstGeom prst="ellipse">
              <a:avLst/>
            </a:prstGeom>
            <a:ln>
              <a:noFill/>
            </a:ln>
            <a:effectLst>
              <a:softEdge rad="112500"/>
            </a:effectLst>
          </p:spPr>
        </p:pic>
      </p:grpSp>
    </p:spTree>
    <p:extLst>
      <p:ext uri="{BB962C8B-B14F-4D97-AF65-F5344CB8AC3E}">
        <p14:creationId xmlns:p14="http://schemas.microsoft.com/office/powerpoint/2010/main" val="42090393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1FE15-88D0-0B4B-9482-F8647F84A307}"/>
              </a:ext>
            </a:extLst>
          </p:cNvPr>
          <p:cNvSpPr>
            <a:spLocks noGrp="1"/>
          </p:cNvSpPr>
          <p:nvPr>
            <p:ph type="title"/>
          </p:nvPr>
        </p:nvSpPr>
        <p:spPr>
          <a:xfrm>
            <a:off x="497541" y="335202"/>
            <a:ext cx="10515600" cy="1325563"/>
          </a:xfrm>
        </p:spPr>
        <p:txBody>
          <a:bodyPr>
            <a:normAutofit/>
          </a:bodyPr>
          <a:lstStyle/>
          <a:p>
            <a:r>
              <a:rPr lang="en-GB" sz="4300" dirty="0">
                <a:latin typeface="Cooper Black" panose="0208090404030B020404" pitchFamily="18" charset="0"/>
              </a:rPr>
              <a:t>Index of acronyms and language</a:t>
            </a:r>
          </a:p>
        </p:txBody>
      </p:sp>
      <p:sp>
        <p:nvSpPr>
          <p:cNvPr id="3" name="Content Placeholder 2">
            <a:extLst>
              <a:ext uri="{FF2B5EF4-FFF2-40B4-BE49-F238E27FC236}">
                <a16:creationId xmlns:a16="http://schemas.microsoft.com/office/drawing/2014/main" id="{8ACB1F59-4AA8-8E45-8DCA-E7BC5914E4AE}"/>
              </a:ext>
            </a:extLst>
          </p:cNvPr>
          <p:cNvSpPr>
            <a:spLocks noGrp="1"/>
          </p:cNvSpPr>
          <p:nvPr>
            <p:ph idx="1"/>
          </p:nvPr>
        </p:nvSpPr>
        <p:spPr>
          <a:xfrm>
            <a:off x="340658" y="1837584"/>
            <a:ext cx="11510683" cy="4910687"/>
          </a:xfrm>
        </p:spPr>
        <p:txBody>
          <a:bodyPr>
            <a:normAutofit fontScale="92500" lnSpcReduction="10000"/>
          </a:bodyPr>
          <a:lstStyle/>
          <a:p>
            <a:r>
              <a:rPr lang="en-GB" sz="1400" b="1" dirty="0">
                <a:latin typeface="Arial" panose="020B0604020202020204" pitchFamily="34" charset="0"/>
                <a:ea typeface="Tahoma" panose="020B0604030504040204" pitchFamily="34" charset="0"/>
                <a:cs typeface="Arial" panose="020B0604020202020204" pitchFamily="34" charset="0"/>
              </a:rPr>
              <a:t>Differentiation:</a:t>
            </a:r>
            <a:r>
              <a:rPr lang="en-GB" sz="1400" dirty="0">
                <a:latin typeface="Arial" panose="020B0604020202020204" pitchFamily="34" charset="0"/>
                <a:ea typeface="Tahoma" panose="020B0604030504040204" pitchFamily="34" charset="0"/>
                <a:cs typeface="Arial" panose="020B0604020202020204" pitchFamily="34" charset="0"/>
              </a:rPr>
              <a:t> adapting the classwork to meet the needs of all learners, often in our school we have 3 levels of work for the children to choose to complete ranging from emerging to greater depth level work. All children should be able to access the work and have it at a level suitable for them. In some cases work will be enlarged, reprinted or created uniquely for the child and the need.</a:t>
            </a:r>
          </a:p>
          <a:p>
            <a:r>
              <a:rPr lang="en-GB" sz="1400" b="1" dirty="0">
                <a:latin typeface="Arial" panose="020B0604020202020204" pitchFamily="34" charset="0"/>
                <a:ea typeface="Tahoma" panose="020B0604030504040204" pitchFamily="34" charset="0"/>
                <a:cs typeface="Arial" panose="020B0604020202020204" pitchFamily="34" charset="0"/>
              </a:rPr>
              <a:t>SENDCo </a:t>
            </a:r>
            <a:r>
              <a:rPr lang="en-GB" sz="1400" dirty="0">
                <a:latin typeface="Arial" panose="020B0604020202020204" pitchFamily="34" charset="0"/>
                <a:ea typeface="Tahoma" panose="020B0604030504040204" pitchFamily="34" charset="0"/>
                <a:cs typeface="Arial" panose="020B0604020202020204" pitchFamily="34" charset="0"/>
              </a:rPr>
              <a:t>– the special educational needs and disabilities co-ordinator</a:t>
            </a:r>
          </a:p>
          <a:p>
            <a:r>
              <a:rPr lang="en-GB" sz="1400" b="1" dirty="0">
                <a:latin typeface="Arial" panose="020B0604020202020204" pitchFamily="34" charset="0"/>
                <a:ea typeface="Tahoma" panose="020B0604030504040204" pitchFamily="34" charset="0"/>
                <a:cs typeface="Arial" panose="020B0604020202020204" pitchFamily="34" charset="0"/>
              </a:rPr>
              <a:t>SEND</a:t>
            </a:r>
            <a:r>
              <a:rPr lang="en-GB" sz="1400" dirty="0">
                <a:latin typeface="Arial" panose="020B0604020202020204" pitchFamily="34" charset="0"/>
                <a:ea typeface="Tahoma" panose="020B0604030504040204" pitchFamily="34" charset="0"/>
                <a:cs typeface="Arial" panose="020B0604020202020204" pitchFamily="34" charset="0"/>
              </a:rPr>
              <a:t> – special educational need and disability </a:t>
            </a:r>
          </a:p>
          <a:p>
            <a:r>
              <a:rPr lang="en-GB" sz="1400" b="1" dirty="0">
                <a:latin typeface="Arial" panose="020B0604020202020204" pitchFamily="34" charset="0"/>
                <a:ea typeface="Tahoma" panose="020B0604030504040204" pitchFamily="34" charset="0"/>
                <a:cs typeface="Arial" panose="020B0604020202020204" pitchFamily="34" charset="0"/>
              </a:rPr>
              <a:t>LA – </a:t>
            </a:r>
            <a:r>
              <a:rPr lang="en-GB" sz="1400" dirty="0">
                <a:latin typeface="Arial" panose="020B0604020202020204" pitchFamily="34" charset="0"/>
                <a:ea typeface="Tahoma" panose="020B0604030504040204" pitchFamily="34" charset="0"/>
                <a:cs typeface="Arial" panose="020B0604020202020204" pitchFamily="34" charset="0"/>
              </a:rPr>
              <a:t>Local authority – Norfolk SEND department is our local authority</a:t>
            </a:r>
          </a:p>
          <a:p>
            <a:r>
              <a:rPr lang="en-GB" sz="1400" b="1" dirty="0">
                <a:latin typeface="Arial" panose="020B0604020202020204" pitchFamily="34" charset="0"/>
                <a:ea typeface="Tahoma" panose="020B0604030504040204" pitchFamily="34" charset="0"/>
                <a:cs typeface="Arial" panose="020B0604020202020204" pitchFamily="34" charset="0"/>
              </a:rPr>
              <a:t>OT – </a:t>
            </a:r>
            <a:r>
              <a:rPr lang="en-GB" sz="1400" dirty="0">
                <a:latin typeface="Arial" panose="020B0604020202020204" pitchFamily="34" charset="0"/>
                <a:ea typeface="Tahoma" panose="020B0604030504040204" pitchFamily="34" charset="0"/>
                <a:cs typeface="Arial" panose="020B0604020202020204" pitchFamily="34" charset="0"/>
              </a:rPr>
              <a:t>Occupational therapy/ therapist</a:t>
            </a:r>
          </a:p>
          <a:p>
            <a:r>
              <a:rPr lang="en-GB" sz="1400" b="1" dirty="0">
                <a:latin typeface="Arial" panose="020B0604020202020204" pitchFamily="34" charset="0"/>
                <a:ea typeface="Tahoma" panose="020B0604030504040204" pitchFamily="34" charset="0"/>
                <a:cs typeface="Arial" panose="020B0604020202020204" pitchFamily="34" charset="0"/>
              </a:rPr>
              <a:t>EHCP – </a:t>
            </a:r>
            <a:r>
              <a:rPr lang="en-GB" sz="1400" dirty="0">
                <a:latin typeface="Arial" panose="020B0604020202020204" pitchFamily="34" charset="0"/>
                <a:ea typeface="Tahoma" panose="020B0604030504040204" pitchFamily="34" charset="0"/>
                <a:cs typeface="Arial" panose="020B0604020202020204" pitchFamily="34" charset="0"/>
              </a:rPr>
              <a:t>Educational Health Care Plan – LA plan to provide education not currently provided by current setting </a:t>
            </a:r>
          </a:p>
          <a:p>
            <a:r>
              <a:rPr lang="en-GB" sz="1400" b="1" dirty="0">
                <a:latin typeface="Arial" panose="020B0604020202020204" pitchFamily="34" charset="0"/>
                <a:ea typeface="Tahoma" panose="020B0604030504040204" pitchFamily="34" charset="0"/>
                <a:cs typeface="Arial" panose="020B0604020202020204" pitchFamily="34" charset="0"/>
              </a:rPr>
              <a:t>APDR</a:t>
            </a:r>
            <a:r>
              <a:rPr lang="en-GB" sz="1400" dirty="0">
                <a:latin typeface="Arial" panose="020B0604020202020204" pitchFamily="34" charset="0"/>
                <a:ea typeface="Tahoma" panose="020B0604030504040204" pitchFamily="34" charset="0"/>
                <a:cs typeface="Arial" panose="020B0604020202020204" pitchFamily="34" charset="0"/>
              </a:rPr>
              <a:t> – assess, plan, do, review is a process used to set targets and measure the progress of children with a SEND</a:t>
            </a:r>
          </a:p>
          <a:p>
            <a:r>
              <a:rPr lang="en-GB" sz="1400" b="1" dirty="0">
                <a:latin typeface="Arial" panose="020B0604020202020204" pitchFamily="34" charset="0"/>
                <a:ea typeface="Tahoma" panose="020B0604030504040204" pitchFamily="34" charset="0"/>
                <a:cs typeface="Arial" panose="020B0604020202020204" pitchFamily="34" charset="0"/>
              </a:rPr>
              <a:t>Interventions</a:t>
            </a:r>
            <a:r>
              <a:rPr lang="en-GB" sz="1400" dirty="0">
                <a:latin typeface="Arial" panose="020B0604020202020204" pitchFamily="34" charset="0"/>
                <a:ea typeface="Tahoma" panose="020B0604030504040204" pitchFamily="34" charset="0"/>
                <a:cs typeface="Arial" panose="020B0604020202020204" pitchFamily="34" charset="0"/>
              </a:rPr>
              <a:t> – a variety of planned programmes put in place to help bridge the gap in learning for all our children with SEND </a:t>
            </a:r>
          </a:p>
          <a:p>
            <a:r>
              <a:rPr lang="en-GB" sz="1400" b="1" dirty="0">
                <a:latin typeface="Arial" panose="020B0604020202020204" pitchFamily="34" charset="0"/>
                <a:ea typeface="Tahoma" panose="020B0604030504040204" pitchFamily="34" charset="0"/>
                <a:cs typeface="Arial" panose="020B0604020202020204" pitchFamily="34" charset="0"/>
              </a:rPr>
              <a:t>Monitoring list – </a:t>
            </a:r>
            <a:r>
              <a:rPr lang="en-GB" sz="1400" dirty="0">
                <a:latin typeface="Arial" panose="020B0604020202020204" pitchFamily="34" charset="0"/>
                <a:ea typeface="Tahoma" panose="020B0604030504040204" pitchFamily="34" charset="0"/>
                <a:cs typeface="Arial" panose="020B0604020202020204" pitchFamily="34" charset="0"/>
              </a:rPr>
              <a:t>a list created by school of children who may have a difficulty and need to be monitored. This does not necessarily mean the child will be placed on the SEN register but needs additional support. Often children are removed from the monitoring list after interventions and in class support have helped to increase progress, achievement and confidence. </a:t>
            </a:r>
            <a:endParaRPr lang="en-GB" sz="1400" b="1" dirty="0">
              <a:latin typeface="Arial" panose="020B0604020202020204" pitchFamily="34" charset="0"/>
              <a:ea typeface="Tahoma" panose="020B0604030504040204" pitchFamily="34" charset="0"/>
              <a:cs typeface="Arial" panose="020B0604020202020204" pitchFamily="34" charset="0"/>
            </a:endParaRPr>
          </a:p>
          <a:p>
            <a:r>
              <a:rPr lang="en-GB" sz="1400" b="1" dirty="0">
                <a:latin typeface="Arial" panose="020B0604020202020204" pitchFamily="34" charset="0"/>
                <a:ea typeface="Tahoma" panose="020B0604030504040204" pitchFamily="34" charset="0"/>
                <a:cs typeface="Arial" panose="020B0604020202020204" pitchFamily="34" charset="0"/>
              </a:rPr>
              <a:t>SEN register </a:t>
            </a:r>
            <a:r>
              <a:rPr lang="en-GB" sz="1400" dirty="0">
                <a:latin typeface="Arial" panose="020B0604020202020204" pitchFamily="34" charset="0"/>
                <a:ea typeface="Tahoma" panose="020B0604030504040204" pitchFamily="34" charset="0"/>
                <a:cs typeface="Arial" panose="020B0604020202020204" pitchFamily="34" charset="0"/>
              </a:rPr>
              <a:t>– a list of children with SEND for the school to monitor closely and ensure progress is being made, including bespoke individualised curriculums, interventions and regular meetings with parents. Parents must consent to their child being named on the SEN register. </a:t>
            </a:r>
          </a:p>
          <a:p>
            <a:r>
              <a:rPr lang="en-GB" sz="1400" b="1" dirty="0">
                <a:latin typeface="Arial" panose="020B0604020202020204" pitchFamily="34" charset="0"/>
                <a:ea typeface="Tahoma" panose="020B0604030504040204" pitchFamily="34" charset="0"/>
                <a:cs typeface="Arial" panose="020B0604020202020204" pitchFamily="34" charset="0"/>
              </a:rPr>
              <a:t>SLCN</a:t>
            </a:r>
            <a:r>
              <a:rPr lang="en-GB" sz="1400" dirty="0">
                <a:latin typeface="Arial" panose="020B0604020202020204" pitchFamily="34" charset="0"/>
                <a:ea typeface="Tahoma" panose="020B0604030504040204" pitchFamily="34" charset="0"/>
                <a:cs typeface="Arial" panose="020B0604020202020204" pitchFamily="34" charset="0"/>
              </a:rPr>
              <a:t> – Speech, Language and communication needs, this refers to children with difficulty speaking, understanding and communicating. </a:t>
            </a:r>
          </a:p>
          <a:p>
            <a:r>
              <a:rPr lang="en-GB" sz="1400" b="1" dirty="0">
                <a:latin typeface="Arial" panose="020B0604020202020204" pitchFamily="34" charset="0"/>
                <a:ea typeface="Tahoma" panose="020B0604030504040204" pitchFamily="34" charset="0"/>
                <a:cs typeface="Arial" panose="020B0604020202020204" pitchFamily="34" charset="0"/>
              </a:rPr>
              <a:t>SEMH – </a:t>
            </a:r>
            <a:r>
              <a:rPr lang="en-GB" sz="1400" dirty="0">
                <a:latin typeface="Arial" panose="020B0604020202020204" pitchFamily="34" charset="0"/>
                <a:ea typeface="Tahoma" panose="020B0604030504040204" pitchFamily="34" charset="0"/>
                <a:cs typeface="Arial" panose="020B0604020202020204" pitchFamily="34" charset="0"/>
              </a:rPr>
              <a:t>Social, emotional and mental health needs, this refers to a child ability to manage and regulate their emotions on a daily and situational basis.</a:t>
            </a:r>
          </a:p>
          <a:p>
            <a:r>
              <a:rPr lang="en-GB" sz="1400" b="1" dirty="0">
                <a:latin typeface="Arial" panose="020B0604020202020204" pitchFamily="34" charset="0"/>
                <a:ea typeface="Tahoma" panose="020B0604030504040204" pitchFamily="34" charset="0"/>
                <a:cs typeface="Arial" panose="020B0604020202020204" pitchFamily="34" charset="0"/>
              </a:rPr>
              <a:t>SRB </a:t>
            </a:r>
            <a:r>
              <a:rPr lang="en-GB" sz="1400" dirty="0">
                <a:latin typeface="Arial" panose="020B0604020202020204" pitchFamily="34" charset="0"/>
                <a:ea typeface="Tahoma" panose="020B0604030504040204" pitchFamily="34" charset="0"/>
                <a:cs typeface="Arial" panose="020B0604020202020204" pitchFamily="34" charset="0"/>
              </a:rPr>
              <a:t>– Special resources base – a school which has a specific area dedicated to specialist provision for children, ranging from behavioural units to speech and language bases. SRB’s are brilliant for helping children thrive and learn in specific targeted areas. </a:t>
            </a:r>
            <a:endParaRPr lang="en-GB" sz="1400" b="1" dirty="0">
              <a:latin typeface="Arial" panose="020B0604020202020204" pitchFamily="34" charset="0"/>
              <a:ea typeface="Tahoma" panose="020B0604030504040204" pitchFamily="34" charset="0"/>
              <a:cs typeface="Arial" panose="020B0604020202020204" pitchFamily="34" charset="0"/>
            </a:endParaRPr>
          </a:p>
          <a:p>
            <a:endParaRPr lang="en-GB" dirty="0"/>
          </a:p>
        </p:txBody>
      </p:sp>
      <p:pic>
        <p:nvPicPr>
          <p:cNvPr id="9218" name="Picture 2" descr="Jargon Buzz Words Corporate Speak Heyden Communications - Woman Speaking  Icon - Free Transparent PNG Clipart Images Download">
            <a:extLst>
              <a:ext uri="{FF2B5EF4-FFF2-40B4-BE49-F238E27FC236}">
                <a16:creationId xmlns:a16="http://schemas.microsoft.com/office/drawing/2014/main" id="{DB46659F-169F-7D49-90D6-F8AD32F9E44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52976" y1="24318" x2="52976" y2="24318"/>
                        <a14:foregroundMark x1="59048" y1="19773" x2="59048" y2="19773"/>
                        <a14:foregroundMark x1="66548" y1="22727" x2="66548" y2="22727"/>
                        <a14:foregroundMark x1="64524" y1="37500" x2="64524" y2="37500"/>
                        <a14:foregroundMark x1="58333" y1="37727" x2="58333" y2="37727"/>
                        <a14:foregroundMark x1="52024" y1="37500" x2="52024" y2="37500"/>
                      </a14:backgroundRemoval>
                    </a14:imgEffect>
                  </a14:imgLayer>
                </a14:imgProps>
              </a:ext>
              <a:ext uri="{28A0092B-C50C-407E-A947-70E740481C1C}">
                <a14:useLocalDpi xmlns:a14="http://schemas.microsoft.com/office/drawing/2010/main" val="0"/>
              </a:ext>
            </a:extLst>
          </a:blip>
          <a:srcRect/>
          <a:stretch>
            <a:fillRect/>
          </a:stretch>
        </p:blipFill>
        <p:spPr bwMode="auto">
          <a:xfrm>
            <a:off x="8488106" y="2324095"/>
            <a:ext cx="4256542" cy="222961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340658" y="1411615"/>
            <a:ext cx="967964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92C51CC-19AA-C1CC-8848-216AE5B8A2C9}"/>
              </a:ext>
            </a:extLst>
          </p:cNvPr>
          <p:cNvGrpSpPr/>
          <p:nvPr/>
        </p:nvGrpSpPr>
        <p:grpSpPr>
          <a:xfrm>
            <a:off x="10480817" y="158383"/>
            <a:ext cx="1561513" cy="1456752"/>
            <a:chOff x="10466363" y="104761"/>
            <a:chExt cx="1561513" cy="1456752"/>
          </a:xfrm>
        </p:grpSpPr>
        <p:sp>
          <p:nvSpPr>
            <p:cNvPr id="10" name="Folded Corner 9">
              <a:extLst>
                <a:ext uri="{FF2B5EF4-FFF2-40B4-BE49-F238E27FC236}">
                  <a16:creationId xmlns:a16="http://schemas.microsoft.com/office/drawing/2014/main" id="{45258B06-6725-B993-64EE-33E54FFDBCEC}"/>
                </a:ext>
              </a:extLst>
            </p:cNvPr>
            <p:cNvSpPr/>
            <p:nvPr/>
          </p:nvSpPr>
          <p:spPr>
            <a:xfrm rot="10800000">
              <a:off x="10466363" y="126428"/>
              <a:ext cx="1561513" cy="1435085"/>
            </a:xfrm>
            <a:prstGeom prst="foldedCorner">
              <a:avLst>
                <a:gd name="adj" fmla="val 32199"/>
              </a:avLst>
            </a:prstGeom>
            <a:solidFill>
              <a:srgbClr val="F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hlinkClick r:id="rId4" action="ppaction://hlinksldjump"/>
              <a:extLst>
                <a:ext uri="{FF2B5EF4-FFF2-40B4-BE49-F238E27FC236}">
                  <a16:creationId xmlns:a16="http://schemas.microsoft.com/office/drawing/2014/main" id="{06F332B0-741B-7B8B-898C-AAC91EA2F8BF}"/>
                </a:ext>
              </a:extLst>
            </p:cNvPr>
            <p:cNvSpPr txBox="1"/>
            <p:nvPr/>
          </p:nvSpPr>
          <p:spPr>
            <a:xfrm>
              <a:off x="10466363" y="932874"/>
              <a:ext cx="1561513" cy="584775"/>
            </a:xfrm>
            <a:prstGeom prst="rect">
              <a:avLst/>
            </a:prstGeom>
            <a:noFill/>
          </p:spPr>
          <p:txBody>
            <a:bodyPr wrap="square" rtlCol="0">
              <a:spAutoFit/>
            </a:bodyPr>
            <a:lstStyle/>
            <a:p>
              <a:pPr algn="ctr"/>
              <a:r>
                <a:rPr lang="en-US" b="1" dirty="0">
                  <a:latin typeface="+mj-lt"/>
                </a:rPr>
                <a:t>CONTENTS</a:t>
              </a:r>
              <a:r>
                <a:rPr lang="en-US" sz="3200" b="1" dirty="0"/>
                <a:t> </a:t>
              </a:r>
            </a:p>
          </p:txBody>
        </p:sp>
        <p:pic>
          <p:nvPicPr>
            <p:cNvPr id="12" name="Picture 11">
              <a:hlinkClick r:id="rId5" action="ppaction://hlinksldjump"/>
              <a:extLst>
                <a:ext uri="{FF2B5EF4-FFF2-40B4-BE49-F238E27FC236}">
                  <a16:creationId xmlns:a16="http://schemas.microsoft.com/office/drawing/2014/main" id="{CD477DCD-31C5-4EC4-DE70-6AAAFE391811}"/>
                </a:ext>
              </a:extLst>
            </p:cNvPr>
            <p:cNvPicPr>
              <a:picLocks noChangeAspect="1"/>
            </p:cNvPicPr>
            <p:nvPr/>
          </p:nvPicPr>
          <p:blipFill rotWithShape="1">
            <a:blip r:embed="rId6"/>
            <a:srcRect l="-1884" t="20268" r="-1204" b="14256"/>
            <a:stretch/>
          </p:blipFill>
          <p:spPr>
            <a:xfrm>
              <a:off x="10823944" y="104761"/>
              <a:ext cx="1203931" cy="1149882"/>
            </a:xfrm>
            <a:prstGeom prst="ellipse">
              <a:avLst/>
            </a:prstGeom>
            <a:ln>
              <a:noFill/>
            </a:ln>
            <a:effectLst>
              <a:softEdge rad="112500"/>
            </a:effectLst>
          </p:spPr>
        </p:pic>
      </p:grpSp>
    </p:spTree>
    <p:extLst>
      <p:ext uri="{BB962C8B-B14F-4D97-AF65-F5344CB8AC3E}">
        <p14:creationId xmlns:p14="http://schemas.microsoft.com/office/powerpoint/2010/main" val="1696422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F18A4-0B26-D94C-AE29-2543BA2A4B0E}"/>
              </a:ext>
            </a:extLst>
          </p:cNvPr>
          <p:cNvSpPr>
            <a:spLocks noGrp="1"/>
          </p:cNvSpPr>
          <p:nvPr>
            <p:ph type="title"/>
          </p:nvPr>
        </p:nvSpPr>
        <p:spPr>
          <a:xfrm>
            <a:off x="344348" y="241287"/>
            <a:ext cx="10515600" cy="1325563"/>
          </a:xfrm>
        </p:spPr>
        <p:txBody>
          <a:bodyPr>
            <a:normAutofit/>
          </a:bodyPr>
          <a:lstStyle/>
          <a:p>
            <a:r>
              <a:rPr lang="en-GB" sz="5400" dirty="0">
                <a:latin typeface="Cooper Black" panose="0208090404030B020404" pitchFamily="18" charset="0"/>
              </a:rPr>
              <a:t>Contacts</a:t>
            </a:r>
          </a:p>
        </p:txBody>
      </p:sp>
      <p:sp>
        <p:nvSpPr>
          <p:cNvPr id="3" name="Content Placeholder 2">
            <a:extLst>
              <a:ext uri="{FF2B5EF4-FFF2-40B4-BE49-F238E27FC236}">
                <a16:creationId xmlns:a16="http://schemas.microsoft.com/office/drawing/2014/main" id="{AD194280-891A-E74E-AE07-FF4D499F0728}"/>
              </a:ext>
            </a:extLst>
          </p:cNvPr>
          <p:cNvSpPr>
            <a:spLocks noGrp="1"/>
          </p:cNvSpPr>
          <p:nvPr>
            <p:ph idx="1"/>
          </p:nvPr>
        </p:nvSpPr>
        <p:spPr>
          <a:xfrm>
            <a:off x="3935073" y="160353"/>
            <a:ext cx="6384718" cy="4251960"/>
          </a:xfrm>
        </p:spPr>
        <p:txBody>
          <a:bodyPr>
            <a:normAutofit/>
          </a:bodyPr>
          <a:lstStyle/>
          <a:p>
            <a:pPr marL="0" indent="0" algn="ctr">
              <a:buNone/>
            </a:pPr>
            <a:r>
              <a:rPr lang="en-GB" sz="1800" dirty="0">
                <a:latin typeface="Tahoma" panose="020B0604030504040204" pitchFamily="34" charset="0"/>
                <a:ea typeface="Tahoma" panose="020B0604030504040204" pitchFamily="34" charset="0"/>
                <a:cs typeface="Tahoma" panose="020B0604030504040204" pitchFamily="34" charset="0"/>
              </a:rPr>
              <a:t>If you wish to discuss your child’s progress or a possible SEND provision, please firstly contact your child’s class teacher by phone or email during the school week 8am-5pm.</a:t>
            </a:r>
          </a:p>
          <a:p>
            <a:pPr marL="0" indent="0" algn="ctr">
              <a:buNone/>
            </a:pPr>
            <a:r>
              <a:rPr lang="en-GB" sz="1800" dirty="0">
                <a:latin typeface="Tahoma" panose="020B0604030504040204" pitchFamily="34" charset="0"/>
                <a:ea typeface="Tahoma" panose="020B0604030504040204" pitchFamily="34" charset="0"/>
                <a:cs typeface="Tahoma" panose="020B0604030504040204" pitchFamily="34" charset="0"/>
              </a:rPr>
              <a:t>School telephone: 01485 541 402 </a:t>
            </a:r>
          </a:p>
        </p:txBody>
      </p:sp>
      <p:sp>
        <p:nvSpPr>
          <p:cNvPr id="11" name="Rectangle 3">
            <a:extLst>
              <a:ext uri="{FF2B5EF4-FFF2-40B4-BE49-F238E27FC236}">
                <a16:creationId xmlns:a16="http://schemas.microsoft.com/office/drawing/2014/main" id="{6E4353AA-FBEF-7F4B-AAF2-D2DA0580E1BE}"/>
              </a:ext>
            </a:extLst>
          </p:cNvPr>
          <p:cNvSpPr txBox="1">
            <a:spLocks noChangeArrowheads="1"/>
          </p:cNvSpPr>
          <p:nvPr/>
        </p:nvSpPr>
        <p:spPr>
          <a:xfrm>
            <a:off x="-1" y="985837"/>
            <a:ext cx="12027875" cy="605504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90000"/>
              </a:lnSpc>
              <a:buFontTx/>
              <a:buNone/>
              <a:defRPr/>
            </a:pPr>
            <a:endParaRPr lang="en-GB" altLang="en-US" sz="2400" dirty="0"/>
          </a:p>
          <a:p>
            <a:pPr algn="ctr">
              <a:lnSpc>
                <a:spcPct val="90000"/>
              </a:lnSpc>
              <a:buFontTx/>
              <a:buNone/>
              <a:defRPr/>
            </a:pPr>
            <a:endParaRPr lang="en-GB" altLang="en-US" sz="2400" dirty="0"/>
          </a:p>
          <a:p>
            <a:pPr algn="ctr">
              <a:lnSpc>
                <a:spcPct val="90000"/>
              </a:lnSpc>
              <a:buFontTx/>
              <a:buNone/>
              <a:defRPr/>
            </a:pPr>
            <a:endParaRPr lang="en-GB" altLang="en-US" sz="2400" dirty="0"/>
          </a:p>
          <a:p>
            <a:pPr algn="ctr">
              <a:lnSpc>
                <a:spcPct val="90000"/>
              </a:lnSpc>
              <a:buFontTx/>
              <a:buNone/>
              <a:defRPr/>
            </a:pPr>
            <a:endParaRPr lang="en-GB" altLang="en-US" sz="2400" dirty="0">
              <a:latin typeface="Chalkboard" panose="03050602040202020205" pitchFamily="66" charset="77"/>
            </a:endParaRPr>
          </a:p>
          <a:p>
            <a:pPr algn="ctr">
              <a:lnSpc>
                <a:spcPct val="90000"/>
              </a:lnSpc>
              <a:buFontTx/>
              <a:buNone/>
              <a:defRPr/>
            </a:pPr>
            <a:endParaRPr lang="en-GB" altLang="en-US" dirty="0">
              <a:latin typeface="Chalkboard" panose="03050602040202020205" pitchFamily="66" charset="77"/>
            </a:endParaRPr>
          </a:p>
          <a:p>
            <a:pPr algn="ctr">
              <a:lnSpc>
                <a:spcPct val="90000"/>
              </a:lnSpc>
              <a:buFontTx/>
              <a:buNone/>
              <a:defRPr/>
            </a:pPr>
            <a:endParaRPr lang="en-GB" altLang="en-US" dirty="0">
              <a:latin typeface="Chalkboard" panose="03050602040202020205" pitchFamily="66" charset="77"/>
            </a:endParaRPr>
          </a:p>
          <a:p>
            <a:pPr algn="ctr">
              <a:lnSpc>
                <a:spcPct val="90000"/>
              </a:lnSpc>
              <a:buFontTx/>
              <a:buNone/>
              <a:defRPr/>
            </a:pPr>
            <a:endParaRPr lang="en-GB" altLang="en-US" dirty="0">
              <a:latin typeface="Chalkboard" panose="03050602040202020205" pitchFamily="66" charset="77"/>
            </a:endParaRPr>
          </a:p>
          <a:p>
            <a:pPr marL="0" indent="0">
              <a:lnSpc>
                <a:spcPct val="90000"/>
              </a:lnSpc>
              <a:buFontTx/>
              <a:buNone/>
              <a:defRPr/>
            </a:pPr>
            <a:r>
              <a:rPr lang="en-GB" altLang="en-US" sz="1500" dirty="0">
                <a:latin typeface="Chalkboard" panose="03050602040202020205" pitchFamily="66" charset="77"/>
              </a:rPr>
              <a:t> Acorn class- Mrs Howarth        </a:t>
            </a:r>
            <a:r>
              <a:rPr lang="en-GB" altLang="en-US" sz="1500" dirty="0" smtClean="0">
                <a:latin typeface="Chalkboard" panose="03050602040202020205" pitchFamily="66" charset="77"/>
              </a:rPr>
              <a:t>  </a:t>
            </a:r>
            <a:r>
              <a:rPr lang="en-GB" altLang="en-US" sz="1500" dirty="0">
                <a:latin typeface="Chalkboard" panose="03050602040202020205" pitchFamily="66" charset="77"/>
              </a:rPr>
              <a:t>Hazel class – </a:t>
            </a:r>
            <a:r>
              <a:rPr lang="en-GB" altLang="en-US" sz="1500" dirty="0" smtClean="0">
                <a:latin typeface="Chalkboard" panose="03050602040202020205" pitchFamily="66" charset="77"/>
              </a:rPr>
              <a:t>Mrs Dickinson/ Mr Hazel      Willow </a:t>
            </a:r>
            <a:r>
              <a:rPr lang="en-GB" altLang="en-US" sz="1500" dirty="0">
                <a:latin typeface="Chalkboard" panose="03050602040202020205" pitchFamily="66" charset="77"/>
              </a:rPr>
              <a:t>class – Mrs </a:t>
            </a:r>
            <a:r>
              <a:rPr lang="en-GB" altLang="en-US" sz="1500" dirty="0" err="1">
                <a:latin typeface="Chalkboard" panose="03050602040202020205" pitchFamily="66" charset="77"/>
              </a:rPr>
              <a:t>MacGowan</a:t>
            </a:r>
            <a:endParaRPr lang="en-GB" altLang="en-US" sz="1500" dirty="0">
              <a:latin typeface="Chalkboard" panose="03050602040202020205" pitchFamily="66" charset="77"/>
            </a:endParaRPr>
          </a:p>
          <a:p>
            <a:pPr marL="0" indent="0">
              <a:lnSpc>
                <a:spcPct val="90000"/>
              </a:lnSpc>
              <a:buFontTx/>
              <a:buNone/>
              <a:defRPr/>
            </a:pPr>
            <a:r>
              <a:rPr lang="en-GB" altLang="en-US" sz="1300" i="1" dirty="0">
                <a:latin typeface="Chalkboard" panose="03050602040202020205" pitchFamily="66" charset="77"/>
              </a:rPr>
              <a:t> </a:t>
            </a:r>
            <a:r>
              <a:rPr lang="en-GB" altLang="en-US" sz="1300" dirty="0">
                <a:ln>
                  <a:solidFill>
                    <a:schemeClr val="accent4">
                      <a:lumMod val="50000"/>
                    </a:schemeClr>
                  </a:solidFill>
                </a:ln>
                <a:latin typeface="Chalkboard" panose="03050602040202020205" pitchFamily="66" charset="77"/>
                <a:hlinkClick r:id="rId2">
                  <a:extLst>
                    <a:ext uri="{A12FA001-AC4F-418D-AE19-62706E023703}">
                      <ahyp:hlinkClr xmlns:ahyp="http://schemas.microsoft.com/office/drawing/2018/hyperlinkcolor" xmlns="" val="tx"/>
                    </a:ext>
                  </a:extLst>
                </a:hlinkClick>
              </a:rPr>
              <a:t>acorn@ingoldisthorpe.norfolk.sch.uk</a:t>
            </a:r>
            <a:r>
              <a:rPr lang="en-GB" altLang="en-US" sz="1300" dirty="0">
                <a:ln>
                  <a:solidFill>
                    <a:schemeClr val="accent4">
                      <a:lumMod val="50000"/>
                    </a:schemeClr>
                  </a:solidFill>
                </a:ln>
                <a:latin typeface="Chalkboard" panose="03050602040202020205" pitchFamily="66" charset="77"/>
              </a:rPr>
              <a:t>       </a:t>
            </a:r>
            <a:r>
              <a:rPr lang="en-GB" altLang="en-US" sz="1300" dirty="0" smtClean="0">
                <a:ln>
                  <a:solidFill>
                    <a:schemeClr val="accent4">
                      <a:lumMod val="50000"/>
                    </a:schemeClr>
                  </a:solidFill>
                </a:ln>
                <a:latin typeface="Chalkboard" panose="03050602040202020205" pitchFamily="66" charset="77"/>
                <a:hlinkClick r:id="rId3"/>
              </a:rPr>
              <a:t>hazel@ingoldisthorpe.norfolk.sch.uk</a:t>
            </a:r>
            <a:r>
              <a:rPr lang="en-GB" altLang="en-US" sz="1300" dirty="0" smtClean="0">
                <a:ln>
                  <a:solidFill>
                    <a:schemeClr val="accent4">
                      <a:lumMod val="50000"/>
                    </a:schemeClr>
                  </a:solidFill>
                </a:ln>
                <a:latin typeface="Chalkboard" panose="03050602040202020205" pitchFamily="66" charset="77"/>
              </a:rPr>
              <a:t>              </a:t>
            </a:r>
            <a:r>
              <a:rPr lang="en-GB" altLang="en-US" sz="1300" dirty="0" smtClean="0">
                <a:ln>
                  <a:solidFill>
                    <a:schemeClr val="accent4">
                      <a:lumMod val="50000"/>
                    </a:schemeClr>
                  </a:solidFill>
                </a:ln>
                <a:latin typeface="Chalkboard" panose="03050602040202020205" pitchFamily="66" charset="77"/>
                <a:hlinkClick r:id="rId4"/>
              </a:rPr>
              <a:t>willow@ingoldisthorpe.norfolk.sch.uk</a:t>
            </a:r>
            <a:r>
              <a:rPr lang="en-GB" altLang="en-US" sz="1300" dirty="0" smtClean="0">
                <a:ln>
                  <a:solidFill>
                    <a:schemeClr val="accent4">
                      <a:lumMod val="50000"/>
                    </a:schemeClr>
                  </a:solidFill>
                </a:ln>
                <a:latin typeface="Chalkboard" panose="03050602040202020205" pitchFamily="66" charset="77"/>
              </a:rPr>
              <a:t> </a:t>
            </a:r>
            <a:endParaRPr lang="en-GB" altLang="en-US" sz="1300" dirty="0">
              <a:ln>
                <a:solidFill>
                  <a:schemeClr val="accent4">
                    <a:lumMod val="50000"/>
                  </a:schemeClr>
                </a:solidFill>
              </a:ln>
              <a:latin typeface="Chalkboard" panose="03050602040202020205" pitchFamily="66" charset="77"/>
            </a:endParaRPr>
          </a:p>
          <a:p>
            <a:pPr marL="0" indent="0">
              <a:lnSpc>
                <a:spcPct val="90000"/>
              </a:lnSpc>
              <a:buFontTx/>
              <a:buNone/>
              <a:defRPr/>
            </a:pPr>
            <a:endParaRPr lang="en-GB" altLang="en-US" sz="2400" dirty="0">
              <a:latin typeface="Chalkboard" panose="03050602040202020205" pitchFamily="66" charset="77"/>
            </a:endParaRPr>
          </a:p>
          <a:p>
            <a:pPr marL="0" indent="0">
              <a:lnSpc>
                <a:spcPct val="90000"/>
              </a:lnSpc>
              <a:buFontTx/>
              <a:buNone/>
              <a:defRPr/>
            </a:pPr>
            <a:endParaRPr lang="en-GB" altLang="en-US" sz="2400" dirty="0">
              <a:latin typeface="Chalkboard" panose="03050602040202020205" pitchFamily="66" charset="77"/>
            </a:endParaRPr>
          </a:p>
          <a:p>
            <a:pPr marL="0" indent="0">
              <a:lnSpc>
                <a:spcPct val="90000"/>
              </a:lnSpc>
              <a:buFontTx/>
              <a:buNone/>
              <a:defRPr/>
            </a:pPr>
            <a:endParaRPr lang="en-GB" altLang="en-US" sz="2400" dirty="0">
              <a:latin typeface="Chalkboard" panose="03050602040202020205" pitchFamily="66" charset="77"/>
            </a:endParaRPr>
          </a:p>
          <a:p>
            <a:pPr marL="0" indent="0">
              <a:lnSpc>
                <a:spcPct val="90000"/>
              </a:lnSpc>
              <a:buFontTx/>
              <a:buNone/>
              <a:defRPr/>
            </a:pPr>
            <a:endParaRPr lang="en-GB" altLang="en-US" sz="1600" dirty="0">
              <a:latin typeface="Chalkboard" panose="03050602040202020205" pitchFamily="66" charset="77"/>
            </a:endParaRPr>
          </a:p>
          <a:p>
            <a:pPr marL="0" indent="0">
              <a:lnSpc>
                <a:spcPct val="90000"/>
              </a:lnSpc>
              <a:buFontTx/>
              <a:buNone/>
              <a:defRPr/>
            </a:pPr>
            <a:endParaRPr lang="en-GB" altLang="en-US" sz="1600" dirty="0">
              <a:latin typeface="Chalkboard" panose="03050602040202020205" pitchFamily="66" charset="77"/>
            </a:endParaRPr>
          </a:p>
          <a:p>
            <a:pPr marL="0" indent="0">
              <a:lnSpc>
                <a:spcPct val="90000"/>
              </a:lnSpc>
              <a:buFontTx/>
              <a:buNone/>
              <a:defRPr/>
            </a:pPr>
            <a:endParaRPr lang="en-GB" altLang="en-US" sz="1200" dirty="0">
              <a:latin typeface="Chalkboard" panose="03050602040202020205" pitchFamily="66" charset="77"/>
            </a:endParaRPr>
          </a:p>
          <a:p>
            <a:pPr marL="0" indent="0">
              <a:lnSpc>
                <a:spcPct val="90000"/>
              </a:lnSpc>
              <a:buFontTx/>
              <a:buNone/>
              <a:defRPr/>
            </a:pPr>
            <a:r>
              <a:rPr lang="en-GB" altLang="en-US" sz="2400" dirty="0">
                <a:latin typeface="Chalkboard" panose="03050602040202020205" pitchFamily="66" charset="77"/>
              </a:rPr>
              <a:t>      	        </a:t>
            </a:r>
            <a:r>
              <a:rPr lang="en-GB" altLang="en-US" sz="1600" dirty="0">
                <a:latin typeface="Chalkboard" panose="03050602040202020205" pitchFamily="66" charset="77"/>
              </a:rPr>
              <a:t>Maple class – Mr Gachowicz</a:t>
            </a:r>
            <a:r>
              <a:rPr lang="en-GB" altLang="en-US" sz="2400" dirty="0">
                <a:latin typeface="Chalkboard" panose="03050602040202020205" pitchFamily="66" charset="77"/>
              </a:rPr>
              <a:t>	  </a:t>
            </a:r>
            <a:r>
              <a:rPr lang="en-GB" altLang="en-US" sz="1600" dirty="0">
                <a:latin typeface="Chalkboard" panose="03050602040202020205" pitchFamily="66" charset="77"/>
              </a:rPr>
              <a:t>Oak class/SENDCo – Mrs Taylor</a:t>
            </a:r>
          </a:p>
          <a:p>
            <a:pPr marL="0" indent="0">
              <a:lnSpc>
                <a:spcPct val="90000"/>
              </a:lnSpc>
              <a:buFontTx/>
              <a:buNone/>
              <a:defRPr/>
            </a:pPr>
            <a:r>
              <a:rPr lang="en-GB" altLang="en-US" sz="1300" dirty="0">
                <a:latin typeface="Chalkboard" panose="03050602040202020205" pitchFamily="66" charset="77"/>
              </a:rPr>
              <a:t> 	              </a:t>
            </a:r>
            <a:r>
              <a:rPr lang="en-GB" altLang="en-US" sz="1300" dirty="0">
                <a:ln>
                  <a:solidFill>
                    <a:schemeClr val="accent4">
                      <a:lumMod val="50000"/>
                    </a:schemeClr>
                  </a:solidFill>
                </a:ln>
                <a:solidFill>
                  <a:srgbClr val="002060"/>
                </a:solidFill>
                <a:latin typeface="Chalkboard" panose="03050602040202020205" pitchFamily="66" charset="77"/>
                <a:hlinkClick r:id="rId5">
                  <a:extLst>
                    <a:ext uri="{A12FA001-AC4F-418D-AE19-62706E023703}">
                      <ahyp:hlinkClr xmlns:ahyp="http://schemas.microsoft.com/office/drawing/2018/hyperlinkcolor" xmlns="" val="tx"/>
                    </a:ext>
                  </a:extLst>
                </a:hlinkClick>
              </a:rPr>
              <a:t>maple@ingoldisthorpe.norfolk.sch.uk</a:t>
            </a:r>
            <a:r>
              <a:rPr lang="en-GB" altLang="en-US" sz="1300" dirty="0">
                <a:ln>
                  <a:solidFill>
                    <a:schemeClr val="accent4">
                      <a:lumMod val="50000"/>
                    </a:schemeClr>
                  </a:solidFill>
                </a:ln>
                <a:solidFill>
                  <a:srgbClr val="002060"/>
                </a:solidFill>
                <a:latin typeface="Chalkboard" panose="03050602040202020205" pitchFamily="66" charset="77"/>
              </a:rPr>
              <a:t>              </a:t>
            </a:r>
            <a:r>
              <a:rPr lang="en-GB" altLang="en-US" sz="1300" dirty="0">
                <a:ln>
                  <a:solidFill>
                    <a:schemeClr val="accent4">
                      <a:lumMod val="50000"/>
                    </a:schemeClr>
                  </a:solidFill>
                </a:ln>
                <a:solidFill>
                  <a:srgbClr val="002060"/>
                </a:solidFill>
                <a:latin typeface="Chalkboard" panose="03050602040202020205" pitchFamily="66" charset="77"/>
                <a:hlinkClick r:id="rId6">
                  <a:extLst>
                    <a:ext uri="{A12FA001-AC4F-418D-AE19-62706E023703}">
                      <ahyp:hlinkClr xmlns:ahyp="http://schemas.microsoft.com/office/drawing/2018/hyperlinkcolor" xmlns="" val="tx"/>
                    </a:ext>
                  </a:extLst>
                </a:hlinkClick>
              </a:rPr>
              <a:t>oak@ingoldisthorpe.norfolk.sch.uk</a:t>
            </a:r>
            <a:r>
              <a:rPr lang="en-GB" altLang="en-US" sz="1300" dirty="0">
                <a:ln>
                  <a:solidFill>
                    <a:schemeClr val="accent4">
                      <a:lumMod val="50000"/>
                    </a:schemeClr>
                  </a:solidFill>
                </a:ln>
                <a:solidFill>
                  <a:srgbClr val="002060"/>
                </a:solidFill>
                <a:latin typeface="Chalkboard" panose="03050602040202020205" pitchFamily="66" charset="77"/>
              </a:rPr>
              <a:t>  </a:t>
            </a:r>
          </a:p>
          <a:p>
            <a:pPr marL="0" indent="0">
              <a:lnSpc>
                <a:spcPct val="90000"/>
              </a:lnSpc>
              <a:buFontTx/>
              <a:buNone/>
              <a:defRPr/>
            </a:pPr>
            <a:endParaRPr lang="en-GB" altLang="en-US" sz="2000" dirty="0">
              <a:solidFill>
                <a:schemeClr val="accent2">
                  <a:lumMod val="50000"/>
                </a:schemeClr>
              </a:solidFill>
            </a:endParaRPr>
          </a:p>
        </p:txBody>
      </p:sp>
      <p:pic>
        <p:nvPicPr>
          <p:cNvPr id="12" name="Picture 1">
            <a:extLst>
              <a:ext uri="{FF2B5EF4-FFF2-40B4-BE49-F238E27FC236}">
                <a16:creationId xmlns:a16="http://schemas.microsoft.com/office/drawing/2014/main" id="{2C6C9BB7-6C7F-864D-BE97-CD02D6C6517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769" t="33074" r="23775" b="12979"/>
          <a:stretch/>
        </p:blipFill>
        <p:spPr bwMode="auto">
          <a:xfrm>
            <a:off x="659448" y="1915669"/>
            <a:ext cx="1602422" cy="1666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a:extLst>
              <a:ext uri="{FF2B5EF4-FFF2-40B4-BE49-F238E27FC236}">
                <a16:creationId xmlns:a16="http://schemas.microsoft.com/office/drawing/2014/main" id="{2C4B8D06-D30A-2D41-95A7-39020E5218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4640" t="7475" b="13145"/>
          <a:stretch>
            <a:fillRect/>
          </a:stretch>
        </p:blipFill>
        <p:spPr bwMode="auto">
          <a:xfrm>
            <a:off x="7152159" y="1915669"/>
            <a:ext cx="1492250"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a:extLst>
              <a:ext uri="{FF2B5EF4-FFF2-40B4-BE49-F238E27FC236}">
                <a16:creationId xmlns:a16="http://schemas.microsoft.com/office/drawing/2014/main" id="{CAEBC4C9-56DD-6242-BF3D-E8A5113D28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4642" t="4642" r="1917" b="21371"/>
          <a:stretch>
            <a:fillRect/>
          </a:stretch>
        </p:blipFill>
        <p:spPr bwMode="auto">
          <a:xfrm>
            <a:off x="2284730" y="4444205"/>
            <a:ext cx="156845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a:extLst>
              <a:ext uri="{FF2B5EF4-FFF2-40B4-BE49-F238E27FC236}">
                <a16:creationId xmlns:a16="http://schemas.microsoft.com/office/drawing/2014/main" id="{C0FC0ACA-50DA-4C45-8B9C-135051CCCE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t="5746" b="8006"/>
          <a:stretch>
            <a:fillRect/>
          </a:stretch>
        </p:blipFill>
        <p:spPr bwMode="auto">
          <a:xfrm>
            <a:off x="5535163" y="4389473"/>
            <a:ext cx="1470025"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ounded Rectangle 16">
            <a:extLst>
              <a:ext uri="{FF2B5EF4-FFF2-40B4-BE49-F238E27FC236}">
                <a16:creationId xmlns:a16="http://schemas.microsoft.com/office/drawing/2014/main" id="{AE3706C6-C447-7648-A828-78C6DEB1CF1C}"/>
              </a:ext>
            </a:extLst>
          </p:cNvPr>
          <p:cNvSpPr/>
          <p:nvPr/>
        </p:nvSpPr>
        <p:spPr>
          <a:xfrm>
            <a:off x="9571290" y="1871248"/>
            <a:ext cx="2522290" cy="4826141"/>
          </a:xfrm>
          <a:prstGeom prst="roundRect">
            <a:avLst>
              <a:gd name="adj" fmla="val 7558"/>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GB" sz="16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Should you need further help or advice please contact Mrs Taylor, our school SENDCo via email </a:t>
            </a:r>
            <a:r>
              <a:rPr lang="en-GB" altLang="en-US" sz="16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or our head teacher, Mr Wright via email at </a:t>
            </a:r>
            <a:r>
              <a:rPr lang="en-GB" altLang="en-US" sz="1600" dirty="0">
                <a:solidFill>
                  <a:schemeClr val="bg1"/>
                </a:solidFill>
                <a:latin typeface="Tahoma" panose="020B0604030504040204" pitchFamily="34" charset="0"/>
                <a:ea typeface="Tahoma" panose="020B0604030504040204" pitchFamily="34" charset="0"/>
                <a:cs typeface="Tahoma" panose="020B0604030504040204" pitchFamily="34" charset="0"/>
                <a:hlinkClick r:id="rId11">
                  <a:extLst>
                    <a:ext uri="{A12FA001-AC4F-418D-AE19-62706E023703}">
                      <ahyp:hlinkClr xmlns:ahyp="http://schemas.microsoft.com/office/drawing/2018/hyperlinkcolor" xmlns="" val="tx"/>
                    </a:ext>
                  </a:extLst>
                </a:hlinkClick>
              </a:rPr>
              <a:t>head@Ingoldisthorpe.norfolk.sch.uk</a:t>
            </a:r>
            <a:r>
              <a:rPr lang="en-GB" alt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ctr"/>
            <a:endParaRPr lang="en-GB" altLang="en-US"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endParaRPr lang="en-GB" altLang="en-US"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endParaRPr lang="en-GB" altLang="en-US"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endParaRPr lang="en-GB" altLang="en-US"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endParaRPr lang="en-GB" altLang="en-US"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endParaRPr lang="en-GB" dirty="0">
              <a:ln>
                <a:solidFill>
                  <a:sysClr val="windowText" lastClr="000000"/>
                </a:solidFill>
              </a:ln>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endParaRPr lang="en-GB" dirty="0">
              <a:ln>
                <a:solidFill>
                  <a:sysClr val="windowText" lastClr="000000"/>
                </a:solidFill>
              </a:ln>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r>
              <a:rPr lang="en-GB" altLang="en-US" sz="14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If you wish to make a complaint please </a:t>
            </a:r>
            <a:r>
              <a:rPr lang="en-GB" altLang="en-US" sz="1400" dirty="0">
                <a:solidFill>
                  <a:sysClr val="windowText" lastClr="000000"/>
                </a:solidFill>
                <a:latin typeface="Tahoma" panose="020B0604030504040204" pitchFamily="34" charset="0"/>
                <a:ea typeface="Tahoma" panose="020B0604030504040204" pitchFamily="34" charset="0"/>
                <a:cs typeface="Tahoma" panose="020B0604030504040204" pitchFamily="34" charset="0"/>
                <a:hlinkClick r:id="rId12">
                  <a:extLst>
                    <a:ext uri="{A12FA001-AC4F-418D-AE19-62706E023703}">
                      <ahyp:hlinkClr xmlns:ahyp="http://schemas.microsoft.com/office/drawing/2018/hyperlinkcolor" xmlns="" val="tx"/>
                    </a:ext>
                  </a:extLst>
                </a:hlinkClick>
              </a:rPr>
              <a:t>click here </a:t>
            </a:r>
            <a:r>
              <a:rPr lang="en-GB" altLang="en-US" sz="14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to view and download our school complaint policy. </a:t>
            </a:r>
            <a:endParaRPr lang="en-GB"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a:p>
            <a:pPr algn="ctr"/>
            <a:endParaRPr lang="en-GB" dirty="0">
              <a:ln>
                <a:solidFill>
                  <a:sysClr val="windowText" lastClr="000000"/>
                </a:solidFill>
              </a:ln>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8" name="Picture 11" descr="A picture containing person, indoor&#10;&#10;Description automatically generated">
            <a:extLst>
              <a:ext uri="{FF2B5EF4-FFF2-40B4-BE49-F238E27FC236}">
                <a16:creationId xmlns:a16="http://schemas.microsoft.com/office/drawing/2014/main" id="{DC31E46C-5865-8742-BD30-28F85C70F66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l="4828" r="8206"/>
          <a:stretch>
            <a:fillRect/>
          </a:stretch>
        </p:blipFill>
        <p:spPr bwMode="auto">
          <a:xfrm>
            <a:off x="9937759" y="4063361"/>
            <a:ext cx="1544514" cy="1545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14"/>
          <a:srcRect t="11986"/>
          <a:stretch/>
        </p:blipFill>
        <p:spPr>
          <a:xfrm>
            <a:off x="3296796" y="1836068"/>
            <a:ext cx="1499857" cy="1713650"/>
          </a:xfrm>
          <a:prstGeom prst="rect">
            <a:avLst/>
          </a:prstGeom>
        </p:spPr>
      </p:pic>
      <p:sp>
        <p:nvSpPr>
          <p:cNvPr id="21" name="Curved Down Ribbon 20">
            <a:extLst>
              <a:ext uri="{FF2B5EF4-FFF2-40B4-BE49-F238E27FC236}">
                <a16:creationId xmlns:a16="http://schemas.microsoft.com/office/drawing/2014/main" id="{D41D4F6C-88D8-C44E-87BA-8BDD628C8A36}"/>
              </a:ext>
            </a:extLst>
          </p:cNvPr>
          <p:cNvSpPr/>
          <p:nvPr/>
        </p:nvSpPr>
        <p:spPr>
          <a:xfrm rot="20706319">
            <a:off x="322184" y="1817258"/>
            <a:ext cx="1270569" cy="420845"/>
          </a:xfrm>
          <a:prstGeom prst="ellipseRibbon">
            <a:avLst>
              <a:gd name="adj1" fmla="val 25000"/>
              <a:gd name="adj2" fmla="val 69700"/>
              <a:gd name="adj3"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lumMod val="95000"/>
                    <a:lumOff val="5000"/>
                  </a:schemeClr>
                </a:solidFill>
                <a:latin typeface="Chalkboard" panose="03050602040202020205" pitchFamily="66" charset="77"/>
              </a:rPr>
              <a:t>Reception</a:t>
            </a:r>
          </a:p>
        </p:txBody>
      </p:sp>
      <p:sp>
        <p:nvSpPr>
          <p:cNvPr id="22" name="Curved Down Ribbon 21">
            <a:extLst>
              <a:ext uri="{FF2B5EF4-FFF2-40B4-BE49-F238E27FC236}">
                <a16:creationId xmlns:a16="http://schemas.microsoft.com/office/drawing/2014/main" id="{7530AFBC-C104-1741-9D04-AB50CC17CD09}"/>
              </a:ext>
            </a:extLst>
          </p:cNvPr>
          <p:cNvSpPr/>
          <p:nvPr/>
        </p:nvSpPr>
        <p:spPr>
          <a:xfrm rot="20706319">
            <a:off x="2733237" y="1751669"/>
            <a:ext cx="1270569" cy="420845"/>
          </a:xfrm>
          <a:prstGeom prst="ellipseRibbon">
            <a:avLst>
              <a:gd name="adj1" fmla="val 25000"/>
              <a:gd name="adj2" fmla="val 69700"/>
              <a:gd name="adj3"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lumMod val="95000"/>
                    <a:lumOff val="5000"/>
                  </a:schemeClr>
                </a:solidFill>
                <a:latin typeface="Chalkboard" panose="03050602040202020205" pitchFamily="66" charset="77"/>
              </a:rPr>
              <a:t>Year 1</a:t>
            </a:r>
          </a:p>
        </p:txBody>
      </p:sp>
      <p:sp>
        <p:nvSpPr>
          <p:cNvPr id="23" name="Curved Down Ribbon 22">
            <a:extLst>
              <a:ext uri="{FF2B5EF4-FFF2-40B4-BE49-F238E27FC236}">
                <a16:creationId xmlns:a16="http://schemas.microsoft.com/office/drawing/2014/main" id="{5E5C73DB-2AFF-BA43-86EB-A791C0DAFA21}"/>
              </a:ext>
            </a:extLst>
          </p:cNvPr>
          <p:cNvSpPr/>
          <p:nvPr/>
        </p:nvSpPr>
        <p:spPr>
          <a:xfrm rot="20706319">
            <a:off x="6459968" y="1794398"/>
            <a:ext cx="1270569" cy="420845"/>
          </a:xfrm>
          <a:prstGeom prst="ellipseRibbon">
            <a:avLst>
              <a:gd name="adj1" fmla="val 25000"/>
              <a:gd name="adj2" fmla="val 69700"/>
              <a:gd name="adj3"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lumMod val="95000"/>
                    <a:lumOff val="5000"/>
                  </a:schemeClr>
                </a:solidFill>
                <a:latin typeface="Chalkboard" panose="03050602040202020205" pitchFamily="66" charset="77"/>
              </a:rPr>
              <a:t>Year 2</a:t>
            </a:r>
          </a:p>
        </p:txBody>
      </p:sp>
      <p:sp>
        <p:nvSpPr>
          <p:cNvPr id="24" name="Curved Down Ribbon 23">
            <a:extLst>
              <a:ext uri="{FF2B5EF4-FFF2-40B4-BE49-F238E27FC236}">
                <a16:creationId xmlns:a16="http://schemas.microsoft.com/office/drawing/2014/main" id="{39563C5F-2078-DC49-B189-EAEE40D52992}"/>
              </a:ext>
            </a:extLst>
          </p:cNvPr>
          <p:cNvSpPr/>
          <p:nvPr/>
        </p:nvSpPr>
        <p:spPr>
          <a:xfrm rot="20706319">
            <a:off x="1824789" y="4284929"/>
            <a:ext cx="1270569" cy="420845"/>
          </a:xfrm>
          <a:prstGeom prst="ellipseRibbon">
            <a:avLst>
              <a:gd name="adj1" fmla="val 25000"/>
              <a:gd name="adj2" fmla="val 69700"/>
              <a:gd name="adj3"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lumMod val="95000"/>
                    <a:lumOff val="5000"/>
                  </a:schemeClr>
                </a:solidFill>
                <a:latin typeface="Chalkboard" panose="03050602040202020205" pitchFamily="66" charset="77"/>
              </a:rPr>
              <a:t>Year 3/4</a:t>
            </a:r>
          </a:p>
        </p:txBody>
      </p:sp>
      <p:sp>
        <p:nvSpPr>
          <p:cNvPr id="25" name="Curved Down Ribbon 24">
            <a:extLst>
              <a:ext uri="{FF2B5EF4-FFF2-40B4-BE49-F238E27FC236}">
                <a16:creationId xmlns:a16="http://schemas.microsoft.com/office/drawing/2014/main" id="{515B6AF8-21BD-1D4C-8768-AAF63DC56828}"/>
              </a:ext>
            </a:extLst>
          </p:cNvPr>
          <p:cNvSpPr/>
          <p:nvPr/>
        </p:nvSpPr>
        <p:spPr>
          <a:xfrm rot="20706319">
            <a:off x="4966864" y="4265959"/>
            <a:ext cx="1270569" cy="420845"/>
          </a:xfrm>
          <a:prstGeom prst="ellipseRibbon">
            <a:avLst>
              <a:gd name="adj1" fmla="val 25000"/>
              <a:gd name="adj2" fmla="val 69700"/>
              <a:gd name="adj3"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lumMod val="95000"/>
                    <a:lumOff val="5000"/>
                  </a:schemeClr>
                </a:solidFill>
                <a:latin typeface="Chalkboard" panose="03050602040202020205" pitchFamily="66" charset="77"/>
              </a:rPr>
              <a:t>Year 5/6</a:t>
            </a:r>
          </a:p>
        </p:txBody>
      </p:sp>
      <p:pic>
        <p:nvPicPr>
          <p:cNvPr id="5" name="Graphic 4" descr="Questions with solid fill">
            <a:hlinkClick r:id="" action="ppaction://hlinkshowjump?jump=nextslide"/>
            <a:extLst>
              <a:ext uri="{FF2B5EF4-FFF2-40B4-BE49-F238E27FC236}">
                <a16:creationId xmlns:a16="http://schemas.microsoft.com/office/drawing/2014/main" id="{18F7ECAF-C77C-D04D-8D13-ED5561D769FC}"/>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484568" y="4643559"/>
            <a:ext cx="914400" cy="914400"/>
          </a:xfrm>
          <a:prstGeom prst="rect">
            <a:avLst/>
          </a:prstGeom>
        </p:spPr>
      </p:pic>
      <p:sp>
        <p:nvSpPr>
          <p:cNvPr id="6" name="Rectangle 5">
            <a:extLst>
              <a:ext uri="{FF2B5EF4-FFF2-40B4-BE49-F238E27FC236}">
                <a16:creationId xmlns:a16="http://schemas.microsoft.com/office/drawing/2014/main" id="{0DD497C4-F096-534D-9561-8281A4474736}"/>
              </a:ext>
            </a:extLst>
          </p:cNvPr>
          <p:cNvSpPr/>
          <p:nvPr/>
        </p:nvSpPr>
        <p:spPr>
          <a:xfrm>
            <a:off x="195100" y="5298962"/>
            <a:ext cx="1518556" cy="646331"/>
          </a:xfrm>
          <a:prstGeom prst="rect">
            <a:avLst/>
          </a:prstGeom>
          <a:noFill/>
        </p:spPr>
        <p:txBody>
          <a:bodyPr wrap="none" lIns="91440" tIns="45720" rIns="91440" bIns="45720">
            <a:spAutoFit/>
          </a:bodyPr>
          <a:lstStyle/>
          <a:p>
            <a:pPr algn="ctr"/>
            <a:r>
              <a:rPr lang="en-GB" sz="3600" dirty="0">
                <a:ln w="0">
                  <a:solidFill>
                    <a:srgbClr val="009777"/>
                  </a:solidFill>
                </a:ln>
                <a:solidFill>
                  <a:srgbClr val="009777"/>
                </a:solidFill>
                <a:effectLst>
                  <a:outerShdw blurRad="38100" dist="19050" dir="2700000" algn="tl" rotWithShape="0">
                    <a:schemeClr val="dk1">
                      <a:alpha val="40000"/>
                    </a:schemeClr>
                  </a:outerShdw>
                </a:effectLst>
                <a:hlinkClick r:id="" action="ppaction://hlinkshowjump?jump=nextslide">
                  <a:extLst>
                    <a:ext uri="{A12FA001-AC4F-418D-AE19-62706E023703}">
                      <ahyp:hlinkClr xmlns:ahyp="http://schemas.microsoft.com/office/drawing/2018/hyperlinkcolor" xmlns="" val="tx"/>
                    </a:ext>
                  </a:extLst>
                </a:hlinkClick>
              </a:rPr>
              <a:t>FAQ’S</a:t>
            </a:r>
            <a:endParaRPr lang="en-GB" sz="3600" b="0" cap="none" spc="0" dirty="0">
              <a:ln w="0">
                <a:solidFill>
                  <a:srgbClr val="009777"/>
                </a:solidFill>
              </a:ln>
              <a:solidFill>
                <a:srgbClr val="009777"/>
              </a:solidFill>
              <a:effectLst>
                <a:outerShdw blurRad="38100" dist="19050" dir="2700000" algn="tl" rotWithShape="0">
                  <a:schemeClr val="dk1">
                    <a:alpha val="40000"/>
                  </a:schemeClr>
                </a:outerShdw>
              </a:effectLst>
            </a:endParaRPr>
          </a:p>
        </p:txBody>
      </p:sp>
      <p:cxnSp>
        <p:nvCxnSpPr>
          <p:cNvPr id="26" name="Straight Connector 25"/>
          <p:cNvCxnSpPr/>
          <p:nvPr/>
        </p:nvCxnSpPr>
        <p:spPr>
          <a:xfrm>
            <a:off x="374104" y="1481464"/>
            <a:ext cx="956365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7CB8565F-EA21-C039-72EC-C47CB4772CEE}"/>
              </a:ext>
            </a:extLst>
          </p:cNvPr>
          <p:cNvGrpSpPr/>
          <p:nvPr/>
        </p:nvGrpSpPr>
        <p:grpSpPr>
          <a:xfrm>
            <a:off x="10419857" y="293057"/>
            <a:ext cx="1561513" cy="1456752"/>
            <a:chOff x="10466363" y="104761"/>
            <a:chExt cx="1561513" cy="1456752"/>
          </a:xfrm>
        </p:grpSpPr>
        <p:sp>
          <p:nvSpPr>
            <p:cNvPr id="19" name="Folded Corner 18">
              <a:extLst>
                <a:ext uri="{FF2B5EF4-FFF2-40B4-BE49-F238E27FC236}">
                  <a16:creationId xmlns:a16="http://schemas.microsoft.com/office/drawing/2014/main" id="{33B375E4-1B19-46E8-74B8-700FFE8F43A0}"/>
                </a:ext>
              </a:extLst>
            </p:cNvPr>
            <p:cNvSpPr/>
            <p:nvPr/>
          </p:nvSpPr>
          <p:spPr>
            <a:xfrm rot="10800000">
              <a:off x="10466363" y="126428"/>
              <a:ext cx="1561513" cy="1435085"/>
            </a:xfrm>
            <a:prstGeom prst="foldedCorner">
              <a:avLst>
                <a:gd name="adj" fmla="val 32199"/>
              </a:avLst>
            </a:prstGeom>
            <a:solidFill>
              <a:srgbClr val="F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hlinkClick r:id="rId17" action="ppaction://hlinksldjump"/>
              <a:extLst>
                <a:ext uri="{FF2B5EF4-FFF2-40B4-BE49-F238E27FC236}">
                  <a16:creationId xmlns:a16="http://schemas.microsoft.com/office/drawing/2014/main" id="{FD817E3E-2950-6B0C-EB4A-D8435D0D9D7C}"/>
                </a:ext>
              </a:extLst>
            </p:cNvPr>
            <p:cNvSpPr txBox="1"/>
            <p:nvPr/>
          </p:nvSpPr>
          <p:spPr>
            <a:xfrm>
              <a:off x="10466363" y="932874"/>
              <a:ext cx="1561513" cy="584775"/>
            </a:xfrm>
            <a:prstGeom prst="rect">
              <a:avLst/>
            </a:prstGeom>
            <a:noFill/>
          </p:spPr>
          <p:txBody>
            <a:bodyPr wrap="square" rtlCol="0">
              <a:spAutoFit/>
            </a:bodyPr>
            <a:lstStyle/>
            <a:p>
              <a:pPr algn="ctr"/>
              <a:r>
                <a:rPr lang="en-US" b="1" dirty="0">
                  <a:latin typeface="+mj-lt"/>
                </a:rPr>
                <a:t>CONTENTS</a:t>
              </a:r>
              <a:r>
                <a:rPr lang="en-US" sz="3200" b="1" dirty="0"/>
                <a:t> </a:t>
              </a:r>
            </a:p>
          </p:txBody>
        </p:sp>
        <p:pic>
          <p:nvPicPr>
            <p:cNvPr id="27" name="Picture 26">
              <a:hlinkClick r:id="rId18" action="ppaction://hlinksldjump"/>
              <a:extLst>
                <a:ext uri="{FF2B5EF4-FFF2-40B4-BE49-F238E27FC236}">
                  <a16:creationId xmlns:a16="http://schemas.microsoft.com/office/drawing/2014/main" id="{14B804C9-56CE-A3A1-9EC2-8B74462CCBC4}"/>
                </a:ext>
              </a:extLst>
            </p:cNvPr>
            <p:cNvPicPr>
              <a:picLocks noChangeAspect="1"/>
            </p:cNvPicPr>
            <p:nvPr/>
          </p:nvPicPr>
          <p:blipFill rotWithShape="1">
            <a:blip r:embed="rId19"/>
            <a:srcRect l="-1884" t="20268" r="-1204" b="14256"/>
            <a:stretch/>
          </p:blipFill>
          <p:spPr>
            <a:xfrm>
              <a:off x="10823944" y="104761"/>
              <a:ext cx="1203931" cy="1149882"/>
            </a:xfrm>
            <a:prstGeom prst="ellipse">
              <a:avLst/>
            </a:prstGeom>
            <a:ln>
              <a:noFill/>
            </a:ln>
            <a:effectLst>
              <a:softEdge rad="112500"/>
            </a:effectLst>
          </p:spPr>
        </p:pic>
      </p:grpSp>
      <p:sp>
        <p:nvSpPr>
          <p:cNvPr id="7" name="Line Callout 2 6"/>
          <p:cNvSpPr/>
          <p:nvPr/>
        </p:nvSpPr>
        <p:spPr>
          <a:xfrm>
            <a:off x="7187012" y="4495086"/>
            <a:ext cx="1794618" cy="1469877"/>
          </a:xfrm>
          <a:prstGeom prst="borderCallout2">
            <a:avLst>
              <a:gd name="adj1" fmla="val 36449"/>
              <a:gd name="adj2" fmla="val 9667"/>
              <a:gd name="adj3" fmla="val 45298"/>
              <a:gd name="adj4" fmla="val -4667"/>
              <a:gd name="adj5" fmla="val 53208"/>
              <a:gd name="adj6" fmla="val -18667"/>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solidFill>
                  <a:schemeClr val="tx1"/>
                </a:solidFill>
              </a:rPr>
              <a:t>Mrs Taylor received her </a:t>
            </a:r>
            <a:r>
              <a:rPr lang="en-GB" sz="1200" b="1" dirty="0" err="1" smtClean="0">
                <a:solidFill>
                  <a:sysClr val="windowText" lastClr="000000"/>
                </a:solidFill>
              </a:rPr>
              <a:t>NASENCo</a:t>
            </a:r>
            <a:r>
              <a:rPr lang="en-GB" sz="1200" b="1" dirty="0" smtClean="0">
                <a:solidFill>
                  <a:sysClr val="windowText" lastClr="000000"/>
                </a:solidFill>
              </a:rPr>
              <a:t> award in 2021 and has been Thrive trained for over 5 years. She has been a teacher for 12 years with a BA(Hons) 1</a:t>
            </a:r>
            <a:r>
              <a:rPr lang="en-GB" sz="1200" b="1" baseline="30000" dirty="0" smtClean="0">
                <a:solidFill>
                  <a:sysClr val="windowText" lastClr="000000"/>
                </a:solidFill>
              </a:rPr>
              <a:t>st</a:t>
            </a:r>
            <a:r>
              <a:rPr lang="en-GB" sz="1200" b="1" dirty="0" smtClean="0">
                <a:solidFill>
                  <a:sysClr val="windowText" lastClr="000000"/>
                </a:solidFill>
              </a:rPr>
              <a:t> class. </a:t>
            </a:r>
            <a:endParaRPr lang="en-GB" sz="1200" b="1" dirty="0">
              <a:solidFill>
                <a:sysClr val="windowText" lastClr="000000"/>
              </a:solidFill>
            </a:endParaRPr>
          </a:p>
        </p:txBody>
      </p:sp>
      <p:pic>
        <p:nvPicPr>
          <p:cNvPr id="8" name="Picture 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677932" y="1837583"/>
            <a:ext cx="1281691" cy="1708921"/>
          </a:xfrm>
          <a:prstGeom prst="rect">
            <a:avLst/>
          </a:prstGeom>
        </p:spPr>
      </p:pic>
    </p:spTree>
    <p:extLst>
      <p:ext uri="{BB962C8B-B14F-4D97-AF65-F5344CB8AC3E}">
        <p14:creationId xmlns:p14="http://schemas.microsoft.com/office/powerpoint/2010/main" val="24676030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9E846-FA41-884B-A110-492B211A470F}"/>
              </a:ext>
            </a:extLst>
          </p:cNvPr>
          <p:cNvSpPr>
            <a:spLocks noGrp="1"/>
          </p:cNvSpPr>
          <p:nvPr>
            <p:ph type="title"/>
          </p:nvPr>
        </p:nvSpPr>
        <p:spPr>
          <a:xfrm>
            <a:off x="553180" y="257617"/>
            <a:ext cx="10515600" cy="1325563"/>
          </a:xfrm>
        </p:spPr>
        <p:txBody>
          <a:bodyPr/>
          <a:lstStyle/>
          <a:p>
            <a:r>
              <a:rPr lang="en-GB" dirty="0">
                <a:latin typeface="Cooper Black" panose="0208090404030B020404" pitchFamily="18" charset="0"/>
              </a:rPr>
              <a:t>Frequently asked questions - 1</a:t>
            </a:r>
          </a:p>
        </p:txBody>
      </p:sp>
      <p:sp>
        <p:nvSpPr>
          <p:cNvPr id="3" name="Content Placeholder 2">
            <a:extLst>
              <a:ext uri="{FF2B5EF4-FFF2-40B4-BE49-F238E27FC236}">
                <a16:creationId xmlns:a16="http://schemas.microsoft.com/office/drawing/2014/main" id="{3BBB88E3-5D51-0B49-8315-9C877513E238}"/>
              </a:ext>
            </a:extLst>
          </p:cNvPr>
          <p:cNvSpPr>
            <a:spLocks noGrp="1"/>
          </p:cNvSpPr>
          <p:nvPr>
            <p:ph idx="1"/>
          </p:nvPr>
        </p:nvSpPr>
        <p:spPr>
          <a:xfrm>
            <a:off x="76912" y="1525745"/>
            <a:ext cx="9656748" cy="5174157"/>
          </a:xfrm>
        </p:spPr>
        <p:txBody>
          <a:bodyPr>
            <a:noAutofit/>
          </a:bodyPr>
          <a:lstStyle/>
          <a:p>
            <a:pPr marL="11113" indent="0" algn="ctr">
              <a:lnSpc>
                <a:spcPct val="100000"/>
              </a:lnSpc>
              <a:buNone/>
            </a:pPr>
            <a:r>
              <a:rPr lang="en-GB" sz="1200" b="1" u="sng" dirty="0">
                <a:latin typeface="Chalkboard" panose="03050602040202020205" pitchFamily="66" charset="77"/>
              </a:rPr>
              <a:t>How does the school know when a pupil has a learning need or difficulty?</a:t>
            </a:r>
            <a:r>
              <a:rPr lang="en-GB" sz="1200" b="1" dirty="0">
                <a:latin typeface="Chalkboard" panose="03050602040202020205" pitchFamily="66" charset="77"/>
              </a:rPr>
              <a:t>	</a:t>
            </a:r>
          </a:p>
          <a:p>
            <a:pPr marL="11113" indent="0" algn="ctr">
              <a:lnSpc>
                <a:spcPct val="100000"/>
              </a:lnSpc>
              <a:buNone/>
            </a:pPr>
            <a:r>
              <a:rPr lang="en-GB" sz="1200" dirty="0">
                <a:latin typeface="Chalkboard" panose="03050602040202020205" pitchFamily="66" charset="77"/>
              </a:rPr>
              <a:t>We know pupils need additional help when a concern is raised by a teacher or parent, if limited or no progress is being made or if there is a change is the pupils’ behaviour or pace of progress. </a:t>
            </a:r>
          </a:p>
          <a:p>
            <a:pPr marL="11113" indent="0" algn="ctr">
              <a:lnSpc>
                <a:spcPct val="100000"/>
              </a:lnSpc>
              <a:buNone/>
            </a:pPr>
            <a:endParaRPr lang="en-GB" sz="200" dirty="0">
              <a:latin typeface="Chalkboard" panose="03050602040202020205" pitchFamily="66" charset="77"/>
            </a:endParaRPr>
          </a:p>
          <a:p>
            <a:pPr marL="11113" indent="0" algn="ctr">
              <a:lnSpc>
                <a:spcPct val="100000"/>
              </a:lnSpc>
              <a:buNone/>
            </a:pPr>
            <a:r>
              <a:rPr lang="en-GB" sz="1200" b="1" u="sng" dirty="0">
                <a:latin typeface="Chalkboard" panose="03050602040202020205" pitchFamily="66" charset="77"/>
              </a:rPr>
              <a:t>What should I do if I think my child has special educational needs?</a:t>
            </a:r>
          </a:p>
          <a:p>
            <a:pPr marL="11113" indent="0" algn="ctr">
              <a:lnSpc>
                <a:spcPct val="100000"/>
              </a:lnSpc>
              <a:buNone/>
            </a:pPr>
            <a:r>
              <a:rPr lang="en-GB" sz="1200" dirty="0">
                <a:latin typeface="Chalkboard" panose="03050602040202020205" pitchFamily="66" charset="77"/>
              </a:rPr>
              <a:t>Speak to your child’s class teacher via the </a:t>
            </a:r>
            <a:r>
              <a:rPr lang="en-GB" sz="1200" dirty="0">
                <a:solidFill>
                  <a:schemeClr val="tx1">
                    <a:lumMod val="95000"/>
                    <a:lumOff val="5000"/>
                  </a:schemeClr>
                </a:solidFill>
                <a:latin typeface="Chalkboard" panose="03050602040202020205" pitchFamily="66" charset="77"/>
                <a:hlinkClick r:id="rId2" action="ppaction://hlinksldjump">
                  <a:extLst>
                    <a:ext uri="{A12FA001-AC4F-418D-AE19-62706E023703}">
                      <ahyp:hlinkClr xmlns:ahyp="http://schemas.microsoft.com/office/drawing/2018/hyperlinkcolor" xmlns="" val="tx"/>
                    </a:ext>
                  </a:extLst>
                </a:hlinkClick>
              </a:rPr>
              <a:t>contact page</a:t>
            </a:r>
            <a:r>
              <a:rPr lang="en-GB" sz="1200" dirty="0">
                <a:solidFill>
                  <a:schemeClr val="tx1">
                    <a:lumMod val="95000"/>
                    <a:lumOff val="5000"/>
                  </a:schemeClr>
                </a:solidFill>
                <a:latin typeface="Chalkboard" panose="03050602040202020205" pitchFamily="66" charset="77"/>
              </a:rPr>
              <a:t>, if you still feel you need more support contact the school SENCo (Mrs Taylor) or the headteacher.</a:t>
            </a:r>
          </a:p>
          <a:p>
            <a:pPr marL="11113" indent="0" algn="ctr">
              <a:lnSpc>
                <a:spcPct val="100000"/>
              </a:lnSpc>
              <a:buNone/>
            </a:pPr>
            <a:endParaRPr lang="en-GB" sz="200" dirty="0">
              <a:latin typeface="Chalkboard" panose="03050602040202020205" pitchFamily="66" charset="77"/>
            </a:endParaRPr>
          </a:p>
          <a:p>
            <a:pPr marL="0" indent="0" algn="ctr">
              <a:lnSpc>
                <a:spcPct val="100000"/>
              </a:lnSpc>
              <a:buNone/>
            </a:pPr>
            <a:r>
              <a:rPr lang="en-GB" sz="1200" b="1" u="sng" dirty="0">
                <a:solidFill>
                  <a:schemeClr val="tx1">
                    <a:lumMod val="95000"/>
                    <a:lumOff val="5000"/>
                  </a:schemeClr>
                </a:solidFill>
                <a:latin typeface="Chalkboard" panose="03050602040202020205" pitchFamily="66" charset="77"/>
              </a:rPr>
              <a:t>How is the curriculum matched to my child’s needs?</a:t>
            </a:r>
          </a:p>
          <a:p>
            <a:pPr marL="0" indent="0" algn="ctr">
              <a:lnSpc>
                <a:spcPct val="100000"/>
              </a:lnSpc>
              <a:buNone/>
            </a:pPr>
            <a:r>
              <a:rPr lang="en-GB" sz="1200" dirty="0">
                <a:solidFill>
                  <a:schemeClr val="tx1">
                    <a:lumMod val="95000"/>
                    <a:lumOff val="5000"/>
                  </a:schemeClr>
                </a:solidFill>
                <a:latin typeface="Chalkboard" panose="03050602040202020205" pitchFamily="66" charset="77"/>
              </a:rPr>
              <a:t>All class work is differentiated for all learners whether they be high attaining children or those who are lacking in confidence, there is work for all pupils. If a child is identified as having a SEN, there work will be further adapted to enable them to access the curriculum better. TA’s may be allocated for intervention or short bursts of 1:1 support. Children will be given a pupil passport and all staff will be aware of the best ways to help that child. Targets will be set which all staff will work towards, some targets involve using specialist equipment such as slopes, cushions, weighted blankets, pencil grips, special scissors, fidget toys etc. Some children with very complex needs may have an individualised personal curriculum developed by parents, teachers, TA’s, specialists, SENDCo’s and pupils, this curriculum ensures their needs are met. </a:t>
            </a:r>
            <a:endParaRPr lang="en-GB" sz="1200" dirty="0" smtClean="0">
              <a:solidFill>
                <a:schemeClr val="tx1">
                  <a:lumMod val="95000"/>
                  <a:lumOff val="5000"/>
                </a:schemeClr>
              </a:solidFill>
              <a:latin typeface="Chalkboard" panose="03050602040202020205" pitchFamily="66" charset="77"/>
            </a:endParaRPr>
          </a:p>
          <a:p>
            <a:pPr marL="11113" indent="0" algn="ctr">
              <a:lnSpc>
                <a:spcPct val="100000"/>
              </a:lnSpc>
              <a:buNone/>
            </a:pPr>
            <a:r>
              <a:rPr lang="en-GB" sz="1200" b="1" u="sng" dirty="0">
                <a:latin typeface="Chalkboard" panose="03050602040202020205" pitchFamily="66" charset="77"/>
              </a:rPr>
              <a:t>How does the school support pupils transfer to and from the school?</a:t>
            </a:r>
            <a:endParaRPr lang="en-GB" sz="200" b="1" u="sng" dirty="0">
              <a:latin typeface="Chalkboard" panose="03050602040202020205" pitchFamily="66" charset="77"/>
            </a:endParaRPr>
          </a:p>
          <a:p>
            <a:pPr marL="11113" indent="0" algn="ctr">
              <a:lnSpc>
                <a:spcPct val="100000"/>
              </a:lnSpc>
              <a:buNone/>
            </a:pPr>
            <a:endParaRPr lang="en-GB" sz="100" dirty="0">
              <a:latin typeface="Chalkboard" panose="03050602040202020205" pitchFamily="66" charset="77"/>
            </a:endParaRPr>
          </a:p>
          <a:p>
            <a:pPr marL="11113" indent="0" algn="ctr">
              <a:lnSpc>
                <a:spcPct val="100000"/>
              </a:lnSpc>
              <a:buNone/>
            </a:pPr>
            <a:r>
              <a:rPr lang="en-GB" sz="1200" dirty="0">
                <a:latin typeface="Chalkboard" panose="03050602040202020205" pitchFamily="66" charset="77"/>
              </a:rPr>
              <a:t>At Ingoldisthorpe Primary School we work exceptionally hard to ensure that any transition goes smoothly for all our learners. Discussion between previous or future schools will take place to keep communication open about the needs of the child. All reports and information will be transferred. All children will have the opportunity to spend time with their new class and teacher in transition time – the length of this will depend on the schools. Additional time and visits can be arranged if needed. </a:t>
            </a:r>
            <a:r>
              <a:rPr lang="en-GB" sz="1200" dirty="0" err="1">
                <a:latin typeface="Chalkboard" panose="03050602040202020205" pitchFamily="66" charset="77"/>
              </a:rPr>
              <a:t>SENDCo’s</a:t>
            </a:r>
            <a:r>
              <a:rPr lang="en-GB" sz="1200" dirty="0">
                <a:latin typeface="Chalkboard" panose="03050602040202020205" pitchFamily="66" charset="77"/>
              </a:rPr>
              <a:t> will be in good communication to make sure that all information is passed on and that the transition is seamless.</a:t>
            </a:r>
          </a:p>
          <a:p>
            <a:pPr marL="11113" indent="0" algn="ctr">
              <a:lnSpc>
                <a:spcPct val="100000"/>
              </a:lnSpc>
              <a:buNone/>
            </a:pPr>
            <a:r>
              <a:rPr lang="en-GB" sz="1100" dirty="0">
                <a:latin typeface="Chalkboard" panose="03050602040202020205" pitchFamily="66" charset="77"/>
              </a:rPr>
              <a:t> </a:t>
            </a:r>
          </a:p>
          <a:p>
            <a:pPr marL="0" indent="0" algn="ctr">
              <a:lnSpc>
                <a:spcPct val="100000"/>
              </a:lnSpc>
              <a:buNone/>
            </a:pPr>
            <a:endParaRPr lang="en-GB" sz="1100" dirty="0">
              <a:solidFill>
                <a:schemeClr val="tx1">
                  <a:lumMod val="95000"/>
                  <a:lumOff val="5000"/>
                </a:schemeClr>
              </a:solidFill>
              <a:latin typeface="Chalkboard" panose="03050602040202020205" pitchFamily="66" charset="77"/>
            </a:endParaRPr>
          </a:p>
          <a:p>
            <a:pPr marL="11113" indent="0" algn="ctr">
              <a:lnSpc>
                <a:spcPct val="100000"/>
              </a:lnSpc>
              <a:buNone/>
            </a:pPr>
            <a:endParaRPr lang="en-GB" sz="1600" dirty="0">
              <a:solidFill>
                <a:schemeClr val="tx1">
                  <a:lumMod val="95000"/>
                  <a:lumOff val="5000"/>
                </a:schemeClr>
              </a:solidFill>
              <a:latin typeface="Chalkboard" panose="03050602040202020205" pitchFamily="66" charset="77"/>
            </a:endParaRPr>
          </a:p>
        </p:txBody>
      </p:sp>
      <p:pic>
        <p:nvPicPr>
          <p:cNvPr id="2050" name="Picture 2" descr="Frequently Asked Questions (FAQs) – International Management Research  Academy (IMRA)">
            <a:extLst>
              <a:ext uri="{FF2B5EF4-FFF2-40B4-BE49-F238E27FC236}">
                <a16:creationId xmlns:a16="http://schemas.microsoft.com/office/drawing/2014/main" id="{9E4FE8FB-ACFD-3B41-9B15-2AC63CABF8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8267" y="1729834"/>
            <a:ext cx="3100645" cy="285259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ntacts Icon PNG Image | Cute text messages, Iphone app layout, App layout">
            <a:hlinkClick r:id="rId2" action="ppaction://hlinksldjump"/>
            <a:extLst>
              <a:ext uri="{FF2B5EF4-FFF2-40B4-BE49-F238E27FC236}">
                <a16:creationId xmlns:a16="http://schemas.microsoft.com/office/drawing/2014/main" id="{B474CDCF-296F-804B-A0B8-B5CE89ABF2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5471" y="5090835"/>
            <a:ext cx="1662404" cy="16624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hlinkClick r:id="rId2" action="ppaction://hlinksldjump"/>
            <a:extLst>
              <a:ext uri="{FF2B5EF4-FFF2-40B4-BE49-F238E27FC236}">
                <a16:creationId xmlns:a16="http://schemas.microsoft.com/office/drawing/2014/main" id="{6F537CFF-7B03-2C40-80A5-158590931A71}"/>
              </a:ext>
            </a:extLst>
          </p:cNvPr>
          <p:cNvSpPr/>
          <p:nvPr/>
        </p:nvSpPr>
        <p:spPr>
          <a:xfrm>
            <a:off x="10418312" y="5420750"/>
            <a:ext cx="1300937" cy="1015663"/>
          </a:xfrm>
          <a:prstGeom prst="rect">
            <a:avLst/>
          </a:prstGeom>
          <a:noFill/>
        </p:spPr>
        <p:txBody>
          <a:bodyPr wrap="square" lIns="91440" tIns="45720" rIns="91440" bIns="45720">
            <a:spAutoFit/>
          </a:bodyPr>
          <a:lstStyle/>
          <a:p>
            <a:pPr algn="ctr"/>
            <a:r>
              <a:rPr lang="en-GB" sz="2000" b="1" cap="none" spc="0" dirty="0">
                <a:ln w="0"/>
                <a:solidFill>
                  <a:schemeClr val="tx1"/>
                </a:solidFill>
                <a:effectLst>
                  <a:outerShdw blurRad="38100" dist="19050" dir="2700000" algn="tl" rotWithShape="0">
                    <a:schemeClr val="dk1">
                      <a:alpha val="40000"/>
                    </a:schemeClr>
                  </a:outerShdw>
                </a:effectLst>
                <a:latin typeface="Chalkboard" panose="03050602040202020205" pitchFamily="66" charset="77"/>
              </a:rPr>
              <a:t>Back </a:t>
            </a:r>
          </a:p>
          <a:p>
            <a:pPr algn="ctr"/>
            <a:r>
              <a:rPr lang="en-GB" sz="2000" b="1" cap="none" spc="0" dirty="0">
                <a:ln w="0"/>
                <a:solidFill>
                  <a:schemeClr val="tx1"/>
                </a:solidFill>
                <a:effectLst>
                  <a:outerShdw blurRad="38100" dist="19050" dir="2700000" algn="tl" rotWithShape="0">
                    <a:schemeClr val="dk1">
                      <a:alpha val="40000"/>
                    </a:schemeClr>
                  </a:outerShdw>
                </a:effectLst>
                <a:latin typeface="Chalkboard" panose="03050602040202020205" pitchFamily="66" charset="77"/>
              </a:rPr>
              <a:t>to contacts</a:t>
            </a:r>
          </a:p>
        </p:txBody>
      </p:sp>
      <p:cxnSp>
        <p:nvCxnSpPr>
          <p:cNvPr id="11" name="Straight Connector 10"/>
          <p:cNvCxnSpPr/>
          <p:nvPr/>
        </p:nvCxnSpPr>
        <p:spPr>
          <a:xfrm>
            <a:off x="429935" y="1360815"/>
            <a:ext cx="902071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1E53BA3E-F859-D0BF-8BF3-901E1DB723CA}"/>
              </a:ext>
            </a:extLst>
          </p:cNvPr>
          <p:cNvGrpSpPr/>
          <p:nvPr/>
        </p:nvGrpSpPr>
        <p:grpSpPr>
          <a:xfrm>
            <a:off x="10419857" y="293057"/>
            <a:ext cx="1561513" cy="1456752"/>
            <a:chOff x="10466363" y="104761"/>
            <a:chExt cx="1561513" cy="1456752"/>
          </a:xfrm>
        </p:grpSpPr>
        <p:sp>
          <p:nvSpPr>
            <p:cNvPr id="10" name="Folded Corner 9">
              <a:extLst>
                <a:ext uri="{FF2B5EF4-FFF2-40B4-BE49-F238E27FC236}">
                  <a16:creationId xmlns:a16="http://schemas.microsoft.com/office/drawing/2014/main" id="{18582F0A-EC84-E2D1-44F9-6B01A6908CC9}"/>
                </a:ext>
              </a:extLst>
            </p:cNvPr>
            <p:cNvSpPr/>
            <p:nvPr/>
          </p:nvSpPr>
          <p:spPr>
            <a:xfrm rot="10800000">
              <a:off x="10466363" y="126428"/>
              <a:ext cx="1561513" cy="1435085"/>
            </a:xfrm>
            <a:prstGeom prst="foldedCorner">
              <a:avLst>
                <a:gd name="adj" fmla="val 32199"/>
              </a:avLst>
            </a:prstGeom>
            <a:solidFill>
              <a:srgbClr val="F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hlinkClick r:id="rId5" action="ppaction://hlinksldjump"/>
              <a:extLst>
                <a:ext uri="{FF2B5EF4-FFF2-40B4-BE49-F238E27FC236}">
                  <a16:creationId xmlns:a16="http://schemas.microsoft.com/office/drawing/2014/main" id="{C7450439-6CF7-D669-689C-3246F80522DA}"/>
                </a:ext>
              </a:extLst>
            </p:cNvPr>
            <p:cNvSpPr txBox="1"/>
            <p:nvPr/>
          </p:nvSpPr>
          <p:spPr>
            <a:xfrm>
              <a:off x="10466363" y="932874"/>
              <a:ext cx="1561513" cy="584775"/>
            </a:xfrm>
            <a:prstGeom prst="rect">
              <a:avLst/>
            </a:prstGeom>
            <a:noFill/>
          </p:spPr>
          <p:txBody>
            <a:bodyPr wrap="square" rtlCol="0">
              <a:spAutoFit/>
            </a:bodyPr>
            <a:lstStyle/>
            <a:p>
              <a:pPr algn="ctr"/>
              <a:r>
                <a:rPr lang="en-US" b="1" dirty="0">
                  <a:latin typeface="+mj-lt"/>
                </a:rPr>
                <a:t>CONTENTS</a:t>
              </a:r>
              <a:r>
                <a:rPr lang="en-US" sz="3200" b="1" dirty="0"/>
                <a:t> </a:t>
              </a:r>
            </a:p>
          </p:txBody>
        </p:sp>
        <p:pic>
          <p:nvPicPr>
            <p:cNvPr id="13" name="Picture 12">
              <a:hlinkClick r:id="rId6" action="ppaction://hlinksldjump"/>
              <a:extLst>
                <a:ext uri="{FF2B5EF4-FFF2-40B4-BE49-F238E27FC236}">
                  <a16:creationId xmlns:a16="http://schemas.microsoft.com/office/drawing/2014/main" id="{958E72ED-FED5-349F-B53B-0DDACB9709C9}"/>
                </a:ext>
              </a:extLst>
            </p:cNvPr>
            <p:cNvPicPr>
              <a:picLocks noChangeAspect="1"/>
            </p:cNvPicPr>
            <p:nvPr/>
          </p:nvPicPr>
          <p:blipFill rotWithShape="1">
            <a:blip r:embed="rId7"/>
            <a:srcRect l="-1884" t="20268" r="-1204" b="14256"/>
            <a:stretch/>
          </p:blipFill>
          <p:spPr>
            <a:xfrm>
              <a:off x="10823944" y="104761"/>
              <a:ext cx="1203931" cy="1149882"/>
            </a:xfrm>
            <a:prstGeom prst="ellipse">
              <a:avLst/>
            </a:prstGeom>
            <a:ln>
              <a:noFill/>
            </a:ln>
            <a:effectLst>
              <a:softEdge rad="112500"/>
            </a:effectLst>
          </p:spPr>
        </p:pic>
      </p:grpSp>
      <p:sp>
        <p:nvSpPr>
          <p:cNvPr id="4" name="Rounded Rectangle 3"/>
          <p:cNvSpPr/>
          <p:nvPr/>
        </p:nvSpPr>
        <p:spPr>
          <a:xfrm>
            <a:off x="10622424" y="3896883"/>
            <a:ext cx="1392964" cy="48711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smtClean="0"/>
              <a:t>More FAQs</a:t>
            </a:r>
            <a:endParaRPr lang="en-GB" dirty="0"/>
          </a:p>
        </p:txBody>
      </p:sp>
    </p:spTree>
    <p:extLst>
      <p:ext uri="{BB962C8B-B14F-4D97-AF65-F5344CB8AC3E}">
        <p14:creationId xmlns:p14="http://schemas.microsoft.com/office/powerpoint/2010/main" val="12449062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FEE26-9D04-C64A-BD52-1570455A04D3}"/>
              </a:ext>
            </a:extLst>
          </p:cNvPr>
          <p:cNvSpPr>
            <a:spLocks noGrp="1"/>
          </p:cNvSpPr>
          <p:nvPr>
            <p:ph type="title"/>
          </p:nvPr>
        </p:nvSpPr>
        <p:spPr>
          <a:xfrm>
            <a:off x="579410" y="592565"/>
            <a:ext cx="10921640" cy="1314698"/>
          </a:xfrm>
        </p:spPr>
        <p:txBody>
          <a:bodyPr anchor="ctr">
            <a:normAutofit fontScale="90000"/>
          </a:bodyPr>
          <a:lstStyle/>
          <a:p>
            <a:pPr algn="ctr"/>
            <a:r>
              <a:rPr lang="en-US" sz="6000" dirty="0">
                <a:latin typeface="Cooper Black" panose="0208090404030B020404" pitchFamily="18" charset="0"/>
              </a:rPr>
              <a:t>CONTENTS PAGE</a:t>
            </a:r>
            <a:br>
              <a:rPr lang="en-US" sz="6000" dirty="0">
                <a:latin typeface="Cooper Black" panose="0208090404030B020404" pitchFamily="18" charset="0"/>
              </a:rPr>
            </a:br>
            <a:r>
              <a:rPr lang="en-US" sz="6000" dirty="0">
                <a:latin typeface="Cooper Black" panose="0208090404030B020404" pitchFamily="18" charset="0"/>
              </a:rPr>
              <a:t>PART 2</a:t>
            </a:r>
          </a:p>
        </p:txBody>
      </p:sp>
      <p:pic>
        <p:nvPicPr>
          <p:cNvPr id="4" name="Picture 3">
            <a:hlinkClick r:id="rId2" action="ppaction://hlinksldjump"/>
            <a:extLst>
              <a:ext uri="{FF2B5EF4-FFF2-40B4-BE49-F238E27FC236}">
                <a16:creationId xmlns:a16="http://schemas.microsoft.com/office/drawing/2014/main" id="{025D4344-080D-0845-85F7-0C4FED4A8900}"/>
              </a:ext>
            </a:extLst>
          </p:cNvPr>
          <p:cNvPicPr>
            <a:picLocks noChangeAspect="1"/>
          </p:cNvPicPr>
          <p:nvPr/>
        </p:nvPicPr>
        <p:blipFill rotWithShape="1">
          <a:blip r:embed="rId3"/>
          <a:srcRect l="-1884" t="20268" r="-1204" b="14256"/>
          <a:stretch/>
        </p:blipFill>
        <p:spPr>
          <a:xfrm>
            <a:off x="9843245" y="132673"/>
            <a:ext cx="2056522" cy="1964197"/>
          </a:xfrm>
          <a:prstGeom prst="ellipse">
            <a:avLst/>
          </a:prstGeom>
          <a:solidFill>
            <a:schemeClr val="accent2"/>
          </a:solidFill>
          <a:ln>
            <a:noFill/>
          </a:ln>
          <a:effectLst>
            <a:softEdge rad="112500"/>
          </a:effectLst>
        </p:spPr>
      </p:pic>
      <p:graphicFrame>
        <p:nvGraphicFramePr>
          <p:cNvPr id="6" name="Content Placeholder 2">
            <a:extLst>
              <a:ext uri="{FF2B5EF4-FFF2-40B4-BE49-F238E27FC236}">
                <a16:creationId xmlns:a16="http://schemas.microsoft.com/office/drawing/2014/main" id="{9CB8E912-0309-40BD-8B50-33008FEB8B9C}"/>
              </a:ext>
            </a:extLst>
          </p:cNvPr>
          <p:cNvGraphicFramePr>
            <a:graphicFrameLocks noGrp="1"/>
          </p:cNvGraphicFramePr>
          <p:nvPr>
            <p:ph idx="1"/>
            <p:extLst>
              <p:ext uri="{D42A27DB-BD31-4B8C-83A1-F6EECF244321}">
                <p14:modId xmlns:p14="http://schemas.microsoft.com/office/powerpoint/2010/main" val="524546614"/>
              </p:ext>
            </p:extLst>
          </p:nvPr>
        </p:nvGraphicFramePr>
        <p:xfrm>
          <a:off x="0" y="2401352"/>
          <a:ext cx="12181163" cy="43932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50" name="Picture 2" descr="Norfolk Schools - Schoolfinder">
            <a:extLst>
              <a:ext uri="{FF2B5EF4-FFF2-40B4-BE49-F238E27FC236}">
                <a16:creationId xmlns:a16="http://schemas.microsoft.com/office/drawing/2014/main" id="{1320DFA2-5271-0F46-B112-351EB14BFF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2214" y="171277"/>
            <a:ext cx="1905000" cy="1905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2587639" y="2401352"/>
            <a:ext cx="2194750" cy="1316850"/>
            <a:chOff x="164754" y="1873"/>
            <a:chExt cx="2194750" cy="1316850"/>
          </a:xfrm>
          <a:scene3d>
            <a:camera prst="orthographicFront"/>
            <a:lightRig rig="threePt" dir="t">
              <a:rot lat="0" lon="0" rev="7500000"/>
            </a:lightRig>
          </a:scene3d>
        </p:grpSpPr>
        <p:sp>
          <p:nvSpPr>
            <p:cNvPr id="14" name="Rectangle 13">
              <a:hlinkClick r:id="rId10" action="ppaction://hlinksldjump"/>
            </p:cNvPr>
            <p:cNvSpPr/>
            <p:nvPr/>
          </p:nvSpPr>
          <p:spPr>
            <a:xfrm>
              <a:off x="164754" y="1873"/>
              <a:ext cx="2194750" cy="1316850"/>
            </a:xfrm>
            <a:prstGeom prst="rect">
              <a:avLst/>
            </a:prstGeom>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a:sp3d prstMaterial="plastic">
              <a:bevelT w="127000" h="25400" prst="relaxedInset"/>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a:lstStyle/>
            <a:p>
              <a:endParaRPr lang="en-GB"/>
            </a:p>
          </p:txBody>
        </p:sp>
        <p:sp>
          <p:nvSpPr>
            <p:cNvPr id="15" name="TextBox 14">
              <a:hlinkClick r:id="rId10" action="ppaction://hlinksldjump"/>
            </p:cNvPr>
            <p:cNvSpPr txBox="1"/>
            <p:nvPr/>
          </p:nvSpPr>
          <p:spPr>
            <a:xfrm>
              <a:off x="164754" y="1873"/>
              <a:ext cx="2194750" cy="131685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lumMod val="95000"/>
                      <a:lumOff val="5000"/>
                    </a:schemeClr>
                  </a:solidFill>
                  <a:latin typeface="Chalkboard" panose="03050602040202020205" pitchFamily="66" charset="77"/>
                </a:rPr>
                <a:t>One page profiles and pupil passports</a:t>
              </a:r>
            </a:p>
          </p:txBody>
        </p:sp>
      </p:grpSp>
      <p:grpSp>
        <p:nvGrpSpPr>
          <p:cNvPr id="16" name="Group 15"/>
          <p:cNvGrpSpPr/>
          <p:nvPr/>
        </p:nvGrpSpPr>
        <p:grpSpPr>
          <a:xfrm>
            <a:off x="4993655" y="2401352"/>
            <a:ext cx="2194750" cy="1316850"/>
            <a:chOff x="164754" y="1873"/>
            <a:chExt cx="2194750" cy="1316850"/>
          </a:xfrm>
          <a:scene3d>
            <a:camera prst="orthographicFront"/>
            <a:lightRig rig="threePt" dir="t">
              <a:rot lat="0" lon="0" rev="7500000"/>
            </a:lightRig>
          </a:scene3d>
        </p:grpSpPr>
        <p:sp>
          <p:nvSpPr>
            <p:cNvPr id="17" name="Rectangle 16">
              <a:hlinkClick r:id="rId10" action="ppaction://hlinksldjump"/>
            </p:cNvPr>
            <p:cNvSpPr/>
            <p:nvPr/>
          </p:nvSpPr>
          <p:spPr>
            <a:xfrm>
              <a:off x="164754" y="1873"/>
              <a:ext cx="2194750" cy="1316850"/>
            </a:xfrm>
            <a:prstGeom prst="rect">
              <a:avLst/>
            </a:prstGeom>
            <a:gradFill flip="none" rotWithShape="1">
              <a:gsLst>
                <a:gs pos="0">
                  <a:schemeClr val="accent1">
                    <a:lumMod val="20000"/>
                    <a:lumOff val="80000"/>
                  </a:schemeClr>
                </a:gs>
                <a:gs pos="0">
                  <a:schemeClr val="accent1">
                    <a:lumMod val="5000"/>
                    <a:lumOff val="95000"/>
                  </a:schemeClr>
                </a:gs>
                <a:gs pos="44000">
                  <a:schemeClr val="accent1">
                    <a:lumMod val="45000"/>
                    <a:lumOff val="55000"/>
                  </a:schemeClr>
                </a:gs>
                <a:gs pos="100000">
                  <a:srgbClr val="009777"/>
                </a:gs>
                <a:gs pos="100000">
                  <a:schemeClr val="accent1">
                    <a:lumMod val="30000"/>
                    <a:lumOff val="70000"/>
                  </a:schemeClr>
                </a:gs>
              </a:gsLst>
              <a:lin ang="5400000" scaled="1"/>
              <a:tileRect/>
            </a:gradFill>
            <a:sp3d prstMaterial="plastic">
              <a:bevelT w="127000" h="25400" prst="relaxedInset"/>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a:lstStyle/>
            <a:p>
              <a:endParaRPr lang="en-GB"/>
            </a:p>
          </p:txBody>
        </p:sp>
        <p:sp>
          <p:nvSpPr>
            <p:cNvPr id="18" name="TextBox 17">
              <a:hlinkClick r:id="rId11" action="ppaction://hlinksldjump"/>
            </p:cNvPr>
            <p:cNvSpPr txBox="1"/>
            <p:nvPr/>
          </p:nvSpPr>
          <p:spPr>
            <a:xfrm>
              <a:off x="164754" y="1873"/>
              <a:ext cx="2194750" cy="131685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dirty="0">
                  <a:solidFill>
                    <a:schemeClr val="tx1">
                      <a:lumMod val="95000"/>
                      <a:lumOff val="5000"/>
                    </a:schemeClr>
                  </a:solidFill>
                  <a:latin typeface="Chalkboard" panose="03050602040202020205" pitchFamily="66" charset="77"/>
                </a:rPr>
                <a:t>Our approach to SEND learners</a:t>
              </a:r>
              <a:endParaRPr lang="en-US" sz="1400" b="1" kern="1200" dirty="0">
                <a:solidFill>
                  <a:schemeClr val="tx1">
                    <a:lumMod val="95000"/>
                    <a:lumOff val="5000"/>
                  </a:schemeClr>
                </a:solidFill>
                <a:latin typeface="Chalkboard" panose="03050602040202020205" pitchFamily="66" charset="77"/>
              </a:endParaRPr>
            </a:p>
          </p:txBody>
        </p:sp>
      </p:grpSp>
    </p:spTree>
    <p:extLst>
      <p:ext uri="{BB962C8B-B14F-4D97-AF65-F5344CB8AC3E}">
        <p14:creationId xmlns:p14="http://schemas.microsoft.com/office/powerpoint/2010/main" val="21686725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9E846-FA41-884B-A110-492B211A470F}"/>
              </a:ext>
            </a:extLst>
          </p:cNvPr>
          <p:cNvSpPr>
            <a:spLocks noGrp="1"/>
          </p:cNvSpPr>
          <p:nvPr>
            <p:ph type="title"/>
          </p:nvPr>
        </p:nvSpPr>
        <p:spPr>
          <a:xfrm>
            <a:off x="519223" y="271868"/>
            <a:ext cx="10515600" cy="1325563"/>
          </a:xfrm>
        </p:spPr>
        <p:txBody>
          <a:bodyPr/>
          <a:lstStyle/>
          <a:p>
            <a:r>
              <a:rPr lang="en-GB" dirty="0">
                <a:latin typeface="Cooper Black" panose="0208090404030B020404" pitchFamily="18" charset="0"/>
              </a:rPr>
              <a:t>Frequently asked questions - 2</a:t>
            </a:r>
          </a:p>
        </p:txBody>
      </p:sp>
      <p:sp>
        <p:nvSpPr>
          <p:cNvPr id="8" name="Rectangle 7">
            <a:extLst>
              <a:ext uri="{FF2B5EF4-FFF2-40B4-BE49-F238E27FC236}">
                <a16:creationId xmlns:a16="http://schemas.microsoft.com/office/drawing/2014/main" id="{F6847952-149C-874F-B6DB-89FD9E215B5D}"/>
              </a:ext>
            </a:extLst>
          </p:cNvPr>
          <p:cNvSpPr/>
          <p:nvPr/>
        </p:nvSpPr>
        <p:spPr>
          <a:xfrm>
            <a:off x="216086" y="1578089"/>
            <a:ext cx="11897246" cy="4785926"/>
          </a:xfrm>
          <a:prstGeom prst="rect">
            <a:avLst/>
          </a:prstGeom>
        </p:spPr>
        <p:txBody>
          <a:bodyPr wrap="square">
            <a:spAutoFit/>
          </a:bodyPr>
          <a:lstStyle/>
          <a:p>
            <a:pPr marL="11113" indent="0" algn="ctr">
              <a:lnSpc>
                <a:spcPct val="100000"/>
              </a:lnSpc>
              <a:buNone/>
            </a:pPr>
            <a:r>
              <a:rPr lang="en-GB" sz="1200" b="1" u="sng" dirty="0" smtClean="0">
                <a:latin typeface="Chalkboard" panose="03050602040202020205" pitchFamily="66" charset="77"/>
              </a:rPr>
              <a:t>How </a:t>
            </a:r>
            <a:r>
              <a:rPr lang="en-GB" sz="1200" b="1" u="sng" dirty="0">
                <a:latin typeface="Chalkboard" panose="03050602040202020205" pitchFamily="66" charset="77"/>
              </a:rPr>
              <a:t>is support organised for pupils with SEN? How does the school monitor the progress and impact of the SEN support? </a:t>
            </a:r>
          </a:p>
          <a:p>
            <a:pPr marL="11113" indent="0" algn="ctr">
              <a:lnSpc>
                <a:spcPct val="100000"/>
              </a:lnSpc>
              <a:buNone/>
            </a:pPr>
            <a:endParaRPr lang="en-GB" sz="500" b="1" u="sng" dirty="0">
              <a:latin typeface="Chalkboard" panose="03050602040202020205" pitchFamily="66" charset="77"/>
            </a:endParaRPr>
          </a:p>
          <a:p>
            <a:pPr marL="11113" indent="0" algn="ctr">
              <a:lnSpc>
                <a:spcPct val="100000"/>
              </a:lnSpc>
              <a:buNone/>
            </a:pPr>
            <a:r>
              <a:rPr lang="en-GB" sz="1200" dirty="0">
                <a:latin typeface="Chalkboard" panose="03050602040202020205" pitchFamily="66" charset="77"/>
              </a:rPr>
              <a:t>Each child with SEND will have an individualised curriculum and planned differentiation by the teachers in their class. If a pupil needs extra help in specific areas of the curriculum such as spelling, phonics, reading, maths, memory etc. then the pupil will be placed in small focused groups run by teachers and teaching assistants. The length of the intervention will average 15 minutes per session and will usually continue for a minimum of 12 weeks or 1 term. The interventions will be regularly monitored using assessments, baselines and observations. On occasion a child may need additional support from a specialist – a referral can be made, advice can be received and utilised. Children may also require specialist equipment such as slopes, grips, laptops, computers, overlays or resources and these can be provided on a needs basis. </a:t>
            </a:r>
            <a:endParaRPr lang="en-GB" sz="1200" dirty="0" smtClean="0">
              <a:latin typeface="Chalkboard" panose="03050602040202020205" pitchFamily="66" charset="77"/>
            </a:endParaRPr>
          </a:p>
          <a:p>
            <a:pPr marL="11113" indent="0" algn="ctr">
              <a:lnSpc>
                <a:spcPct val="100000"/>
              </a:lnSpc>
              <a:buNone/>
            </a:pPr>
            <a:endParaRPr lang="en-GB" sz="1200" dirty="0">
              <a:latin typeface="Chalkboard" panose="03050602040202020205" pitchFamily="66" charset="77"/>
            </a:endParaRPr>
          </a:p>
          <a:p>
            <a:pPr marL="11113" indent="0" algn="ctr">
              <a:lnSpc>
                <a:spcPct val="100000"/>
              </a:lnSpc>
              <a:buNone/>
            </a:pPr>
            <a:r>
              <a:rPr lang="en-GB" sz="1200" b="1" u="sng" dirty="0">
                <a:latin typeface="Chalkboard" panose="03050602040202020205" pitchFamily="66" charset="77"/>
              </a:rPr>
              <a:t>How are decisions made about the amount of support my child will get?</a:t>
            </a:r>
            <a:endParaRPr lang="en-GB" sz="100" b="1" u="sng" dirty="0">
              <a:latin typeface="Chalkboard" panose="03050602040202020205" pitchFamily="66" charset="77"/>
            </a:endParaRPr>
          </a:p>
          <a:p>
            <a:pPr marL="11113" indent="0" algn="ctr">
              <a:lnSpc>
                <a:spcPct val="100000"/>
              </a:lnSpc>
              <a:buNone/>
            </a:pPr>
            <a:endParaRPr lang="en-GB" sz="500" dirty="0">
              <a:latin typeface="Chalkboard" panose="03050602040202020205" pitchFamily="66" charset="77"/>
            </a:endParaRPr>
          </a:p>
          <a:p>
            <a:pPr marL="11113" indent="0" algn="ctr">
              <a:lnSpc>
                <a:spcPct val="100000"/>
              </a:lnSpc>
              <a:buNone/>
            </a:pPr>
            <a:r>
              <a:rPr lang="en-GB" sz="1200" dirty="0">
                <a:latin typeface="Chalkboard" panose="03050602040202020205" pitchFamily="66" charset="77"/>
              </a:rPr>
              <a:t>Decisions are made in consultation with the class teacher, teaching assistants, parents, pupils, </a:t>
            </a:r>
            <a:r>
              <a:rPr lang="en-GB" sz="1200" dirty="0" err="1">
                <a:latin typeface="Chalkboard" panose="03050602040202020205" pitchFamily="66" charset="77"/>
              </a:rPr>
              <a:t>SENDCo</a:t>
            </a:r>
            <a:r>
              <a:rPr lang="en-GB" sz="1200" dirty="0">
                <a:latin typeface="Chalkboard" panose="03050602040202020205" pitchFamily="66" charset="77"/>
              </a:rPr>
              <a:t> and senior leadership. They are based upon termly tracking and concerns and as a result of assessments made by outside agencies. During school time, if concerns are identified due to lack of progress or well-being of the child, interventions will be arranged or adapted at the earliest point possible. </a:t>
            </a:r>
          </a:p>
          <a:p>
            <a:pPr marL="11113" indent="0" algn="ctr">
              <a:lnSpc>
                <a:spcPct val="100000"/>
              </a:lnSpc>
              <a:buNone/>
            </a:pPr>
            <a:endParaRPr lang="en-GB" sz="1200" dirty="0">
              <a:latin typeface="Chalkboard" panose="03050602040202020205" pitchFamily="66" charset="77"/>
            </a:endParaRPr>
          </a:p>
          <a:p>
            <a:pPr marL="11113" indent="0" algn="ctr">
              <a:lnSpc>
                <a:spcPct val="100000"/>
              </a:lnSpc>
              <a:buNone/>
            </a:pPr>
            <a:r>
              <a:rPr lang="en-GB" sz="1200" b="1" u="sng" dirty="0">
                <a:latin typeface="Chalkboard" panose="03050602040202020205" pitchFamily="66" charset="77"/>
              </a:rPr>
              <a:t>How does the school involve parents and carers in the planning process and target setting? </a:t>
            </a:r>
          </a:p>
          <a:p>
            <a:pPr marL="11113" indent="0" algn="ctr">
              <a:lnSpc>
                <a:spcPct val="100000"/>
              </a:lnSpc>
              <a:buNone/>
            </a:pPr>
            <a:endParaRPr lang="en-GB" sz="500" b="1" u="sng" dirty="0">
              <a:latin typeface="Chalkboard" panose="03050602040202020205" pitchFamily="66" charset="77"/>
            </a:endParaRPr>
          </a:p>
          <a:p>
            <a:pPr marL="11113" indent="0" algn="ctr">
              <a:lnSpc>
                <a:spcPct val="100000"/>
              </a:lnSpc>
              <a:buNone/>
            </a:pPr>
            <a:r>
              <a:rPr lang="en-GB" sz="1200" dirty="0">
                <a:latin typeface="Chalkboard" panose="03050602040202020205" pitchFamily="66" charset="77"/>
              </a:rPr>
              <a:t>All parents are regularly contacted by teachers and the </a:t>
            </a:r>
            <a:r>
              <a:rPr lang="en-GB" sz="1200" dirty="0" err="1">
                <a:latin typeface="Chalkboard" panose="03050602040202020205" pitchFamily="66" charset="77"/>
              </a:rPr>
              <a:t>SENDCo</a:t>
            </a:r>
            <a:r>
              <a:rPr lang="en-GB" sz="1200" dirty="0">
                <a:latin typeface="Chalkboard" panose="03050602040202020205" pitchFamily="66" charset="77"/>
              </a:rPr>
              <a:t> and are actively encouraged to contribute to their child's education. This will be through conversations at parents evenings, discussions with the SMT and </a:t>
            </a:r>
            <a:r>
              <a:rPr lang="en-GB" sz="1200" dirty="0" err="1">
                <a:latin typeface="Chalkboard" panose="03050602040202020205" pitchFamily="66" charset="77"/>
              </a:rPr>
              <a:t>SENDCo</a:t>
            </a:r>
            <a:r>
              <a:rPr lang="en-GB" sz="1200" dirty="0">
                <a:latin typeface="Chalkboard" panose="03050602040202020205" pitchFamily="66" charset="77"/>
              </a:rPr>
              <a:t>, parent passports, review meetings and through communication books (where appropriate). </a:t>
            </a:r>
          </a:p>
          <a:p>
            <a:pPr marL="11113" indent="0" algn="ctr">
              <a:lnSpc>
                <a:spcPct val="100000"/>
              </a:lnSpc>
              <a:buNone/>
            </a:pPr>
            <a:endParaRPr lang="en-GB" sz="1200" dirty="0">
              <a:latin typeface="Chalkboard" panose="03050602040202020205" pitchFamily="66" charset="77"/>
            </a:endParaRPr>
          </a:p>
          <a:p>
            <a:pPr marL="11113" indent="0" algn="ctr">
              <a:lnSpc>
                <a:spcPct val="100000"/>
              </a:lnSpc>
              <a:buNone/>
            </a:pPr>
            <a:r>
              <a:rPr lang="en-GB" sz="1200" b="1" u="sng" dirty="0">
                <a:latin typeface="Chalkboard" panose="03050602040202020205" pitchFamily="66" charset="77"/>
              </a:rPr>
              <a:t>What expertise and training do staff have?</a:t>
            </a:r>
          </a:p>
          <a:p>
            <a:pPr marL="11113" indent="0" algn="ctr">
              <a:lnSpc>
                <a:spcPct val="100000"/>
              </a:lnSpc>
              <a:buNone/>
            </a:pPr>
            <a:r>
              <a:rPr lang="en-GB" sz="1200" dirty="0">
                <a:latin typeface="Chalkboard" panose="03050602040202020205" pitchFamily="66" charset="77"/>
              </a:rPr>
              <a:t>Throughout the school, all staff are regularly trained on safeguarding, SEND and additional training such as first aid which can benefit our SEND learners. On our staff we have adults who are trained in Thrive, sign language, physical and coordination needs support, Sound Discovery, Read ‘n’ Write, Occupational Therapy strategies, Speech and language strategies as well as regular teacher training to provide top up training across many areas of SEND. </a:t>
            </a:r>
          </a:p>
          <a:p>
            <a:pPr marL="11113" indent="0" algn="ctr">
              <a:lnSpc>
                <a:spcPct val="100000"/>
              </a:lnSpc>
              <a:buNone/>
            </a:pPr>
            <a:r>
              <a:rPr lang="en-GB" sz="1200" dirty="0">
                <a:latin typeface="Chalkboard" panose="03050602040202020205" pitchFamily="66" charset="77"/>
              </a:rPr>
              <a:t>For more information on recent training please see our </a:t>
            </a:r>
            <a:r>
              <a:rPr lang="en-GB" sz="1200" dirty="0">
                <a:ln>
                  <a:solidFill>
                    <a:schemeClr val="tx1"/>
                  </a:solidFill>
                </a:ln>
                <a:latin typeface="Chalkboard" panose="03050602040202020205" pitchFamily="66" charset="77"/>
                <a:hlinkClick r:id="rId2" action="ppaction://hlinksldjump"/>
              </a:rPr>
              <a:t>training page. </a:t>
            </a:r>
            <a:endParaRPr lang="en-GB" sz="1200" dirty="0">
              <a:ln>
                <a:solidFill>
                  <a:schemeClr val="tx1"/>
                </a:solidFill>
              </a:ln>
              <a:latin typeface="Chalkboard" panose="03050602040202020205" pitchFamily="66" charset="77"/>
            </a:endParaRPr>
          </a:p>
          <a:p>
            <a:pPr marL="11113" indent="0" algn="ctr">
              <a:lnSpc>
                <a:spcPct val="100000"/>
              </a:lnSpc>
              <a:buNone/>
            </a:pPr>
            <a:endParaRPr lang="en-GB" sz="1400" dirty="0">
              <a:latin typeface="Chalkboard" panose="03050602040202020205" pitchFamily="66" charset="77"/>
            </a:endParaRPr>
          </a:p>
        </p:txBody>
      </p:sp>
      <p:cxnSp>
        <p:nvCxnSpPr>
          <p:cNvPr id="9" name="Straight Connector 8"/>
          <p:cNvCxnSpPr/>
          <p:nvPr/>
        </p:nvCxnSpPr>
        <p:spPr>
          <a:xfrm>
            <a:off x="364585" y="1419909"/>
            <a:ext cx="902071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CAE5125E-9885-6C8D-4D0C-74D8B2D43E98}"/>
              </a:ext>
            </a:extLst>
          </p:cNvPr>
          <p:cNvGrpSpPr/>
          <p:nvPr/>
        </p:nvGrpSpPr>
        <p:grpSpPr>
          <a:xfrm>
            <a:off x="10419857" y="130687"/>
            <a:ext cx="1561513" cy="1456752"/>
            <a:chOff x="10466363" y="104761"/>
            <a:chExt cx="1561513" cy="1456752"/>
          </a:xfrm>
        </p:grpSpPr>
        <p:sp>
          <p:nvSpPr>
            <p:cNvPr id="10" name="Folded Corner 9">
              <a:extLst>
                <a:ext uri="{FF2B5EF4-FFF2-40B4-BE49-F238E27FC236}">
                  <a16:creationId xmlns:a16="http://schemas.microsoft.com/office/drawing/2014/main" id="{177CB135-F148-1D07-2B9C-C12277395473}"/>
                </a:ext>
              </a:extLst>
            </p:cNvPr>
            <p:cNvSpPr/>
            <p:nvPr/>
          </p:nvSpPr>
          <p:spPr>
            <a:xfrm rot="10800000">
              <a:off x="10466363" y="126428"/>
              <a:ext cx="1561513" cy="1435085"/>
            </a:xfrm>
            <a:prstGeom prst="foldedCorner">
              <a:avLst>
                <a:gd name="adj" fmla="val 32199"/>
              </a:avLst>
            </a:prstGeom>
            <a:solidFill>
              <a:srgbClr val="F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hlinkClick r:id="rId3" action="ppaction://hlinksldjump"/>
              <a:extLst>
                <a:ext uri="{FF2B5EF4-FFF2-40B4-BE49-F238E27FC236}">
                  <a16:creationId xmlns:a16="http://schemas.microsoft.com/office/drawing/2014/main" id="{4802874D-3F28-FDD2-35FC-A033A4865D88}"/>
                </a:ext>
              </a:extLst>
            </p:cNvPr>
            <p:cNvSpPr txBox="1"/>
            <p:nvPr/>
          </p:nvSpPr>
          <p:spPr>
            <a:xfrm>
              <a:off x="10466363" y="932874"/>
              <a:ext cx="1561513" cy="584775"/>
            </a:xfrm>
            <a:prstGeom prst="rect">
              <a:avLst/>
            </a:prstGeom>
            <a:noFill/>
          </p:spPr>
          <p:txBody>
            <a:bodyPr wrap="square" rtlCol="0">
              <a:spAutoFit/>
            </a:bodyPr>
            <a:lstStyle/>
            <a:p>
              <a:pPr algn="ctr"/>
              <a:r>
                <a:rPr lang="en-US" b="1" dirty="0">
                  <a:latin typeface="+mj-lt"/>
                </a:rPr>
                <a:t>CONTENTS</a:t>
              </a:r>
              <a:r>
                <a:rPr lang="en-US" sz="3200" b="1" dirty="0"/>
                <a:t> </a:t>
              </a:r>
            </a:p>
          </p:txBody>
        </p:sp>
        <p:pic>
          <p:nvPicPr>
            <p:cNvPr id="12" name="Picture 11">
              <a:hlinkClick r:id="rId4" action="ppaction://hlinksldjump"/>
              <a:extLst>
                <a:ext uri="{FF2B5EF4-FFF2-40B4-BE49-F238E27FC236}">
                  <a16:creationId xmlns:a16="http://schemas.microsoft.com/office/drawing/2014/main" id="{5E99A81B-426E-1357-0C4E-5B5D7EC45D2B}"/>
                </a:ext>
              </a:extLst>
            </p:cNvPr>
            <p:cNvPicPr>
              <a:picLocks noChangeAspect="1"/>
            </p:cNvPicPr>
            <p:nvPr/>
          </p:nvPicPr>
          <p:blipFill rotWithShape="1">
            <a:blip r:embed="rId5"/>
            <a:srcRect l="-1884" t="20268" r="-1204" b="14256"/>
            <a:stretch/>
          </p:blipFill>
          <p:spPr>
            <a:xfrm>
              <a:off x="10823944" y="104761"/>
              <a:ext cx="1203931" cy="1149882"/>
            </a:xfrm>
            <a:prstGeom prst="ellipse">
              <a:avLst/>
            </a:prstGeom>
            <a:ln>
              <a:noFill/>
            </a:ln>
            <a:effectLst>
              <a:softEdge rad="112500"/>
            </a:effectLst>
          </p:spPr>
        </p:pic>
      </p:grpSp>
    </p:spTree>
    <p:extLst>
      <p:ext uri="{BB962C8B-B14F-4D97-AF65-F5344CB8AC3E}">
        <p14:creationId xmlns:p14="http://schemas.microsoft.com/office/powerpoint/2010/main" val="6026215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5C1FE-497E-8D49-B7EE-462CC30A2E37}"/>
              </a:ext>
            </a:extLst>
          </p:cNvPr>
          <p:cNvSpPr>
            <a:spLocks noGrp="1"/>
          </p:cNvSpPr>
          <p:nvPr>
            <p:ph type="title"/>
          </p:nvPr>
        </p:nvSpPr>
        <p:spPr>
          <a:xfrm>
            <a:off x="364585" y="327352"/>
            <a:ext cx="10515600" cy="1325563"/>
          </a:xfrm>
        </p:spPr>
        <p:txBody>
          <a:bodyPr>
            <a:normAutofit/>
          </a:bodyPr>
          <a:lstStyle/>
          <a:p>
            <a:r>
              <a:rPr lang="en-GB" sz="4400" dirty="0">
                <a:latin typeface="Cooper Black" panose="0208090404030B020404" pitchFamily="18" charset="0"/>
              </a:rPr>
              <a:t>Our approach to learners with SEND</a:t>
            </a:r>
          </a:p>
        </p:txBody>
      </p:sp>
      <p:sp>
        <p:nvSpPr>
          <p:cNvPr id="3" name="Content Placeholder 2">
            <a:extLst>
              <a:ext uri="{FF2B5EF4-FFF2-40B4-BE49-F238E27FC236}">
                <a16:creationId xmlns:a16="http://schemas.microsoft.com/office/drawing/2014/main" id="{4196F3D2-A93C-C64B-9EFC-B7A3DAB85D58}"/>
              </a:ext>
            </a:extLst>
          </p:cNvPr>
          <p:cNvSpPr>
            <a:spLocks noGrp="1"/>
          </p:cNvSpPr>
          <p:nvPr>
            <p:ph idx="1"/>
          </p:nvPr>
        </p:nvSpPr>
        <p:spPr>
          <a:xfrm>
            <a:off x="0" y="1881108"/>
            <a:ext cx="9779001" cy="4802188"/>
          </a:xfrm>
        </p:spPr>
        <p:txBody>
          <a:bodyPr>
            <a:noAutofit/>
          </a:bodyPr>
          <a:lstStyle/>
          <a:p>
            <a:r>
              <a:rPr lang="en-GB" sz="1400" dirty="0">
                <a:latin typeface="Tahoma" panose="020B0604030504040204" pitchFamily="34" charset="0"/>
                <a:ea typeface="Tahoma" panose="020B0604030504040204" pitchFamily="34" charset="0"/>
                <a:cs typeface="Tahoma" panose="020B0604030504040204" pitchFamily="34" charset="0"/>
              </a:rPr>
              <a:t>As a fully inclusive school, all pupils at Ingoldisthorpe Primary are taught in mixed age classes and are included in all school trips, visits, learning and activities. All children have access to a broad and balanced curriculum which is taught through a topic-based approach in all classes. All children experience different types of groupings depending on the activity, subject and needs of the pupils. </a:t>
            </a:r>
          </a:p>
          <a:p>
            <a:r>
              <a:rPr lang="en-GB" sz="1400" dirty="0">
                <a:latin typeface="Tahoma" panose="020B0604030504040204" pitchFamily="34" charset="0"/>
                <a:ea typeface="Tahoma" panose="020B0604030504040204" pitchFamily="34" charset="0"/>
                <a:cs typeface="Tahoma" panose="020B0604030504040204" pitchFamily="34" charset="0"/>
              </a:rPr>
              <a:t>Every effort is made to accommodate the learners needs within the classroom environment using approaches like differentiation,  we believe this is essential to build bonds, social links and self esteem. However some children may be withdrawn from class for short periods of time for more structured interventions in a group setting or on a 1:1 basis. The aim of these short sessions is to provide the children with specialist skills and time to make accelerated progress in specific areas and achieve their potential.</a:t>
            </a:r>
          </a:p>
          <a:p>
            <a:r>
              <a:rPr lang="en-GB" sz="1400" dirty="0">
                <a:latin typeface="Tahoma" panose="020B0604030504040204" pitchFamily="34" charset="0"/>
                <a:ea typeface="Tahoma" panose="020B0604030504040204" pitchFamily="34" charset="0"/>
                <a:cs typeface="Tahoma" panose="020B0604030504040204" pitchFamily="34" charset="0"/>
              </a:rPr>
              <a:t>We have effective monitoring, recording and management systems in line with current guidance and the SEND code of practise. </a:t>
            </a:r>
          </a:p>
          <a:p>
            <a:r>
              <a:rPr lang="en-GB" sz="1400" dirty="0">
                <a:latin typeface="Tahoma" panose="020B0604030504040204" pitchFamily="34" charset="0"/>
                <a:ea typeface="Tahoma" panose="020B0604030504040204" pitchFamily="34" charset="0"/>
                <a:cs typeface="Tahoma" panose="020B0604030504040204" pitchFamily="34" charset="0"/>
              </a:rPr>
              <a:t>We strive for excellent communication between parents, students and staff. Using all voices to work together to ensure progress and the best provision for our learners. Parents are invited to complete a parent passport to recognise the unique insight into the child they hold. Pupils alike are asked to complete a pupil passport to encourage ownership over their learning and play an active role in their provision. This helps encourage a collaborative holistic approach to our learners with SEND. Some children may have an extended pupil passport (where needed and at an age-appropriate level.)</a:t>
            </a:r>
          </a:p>
          <a:p>
            <a:r>
              <a:rPr lang="en-GB" sz="1400" dirty="0">
                <a:latin typeface="Tahoma" panose="020B0604030504040204" pitchFamily="34" charset="0"/>
                <a:ea typeface="Tahoma" panose="020B0604030504040204" pitchFamily="34" charset="0"/>
                <a:cs typeface="Tahoma" panose="020B0604030504040204" pitchFamily="34" charset="0"/>
              </a:rPr>
              <a:t>We are committed to continued CPD and training, keeping up to date information in our policy available </a:t>
            </a:r>
            <a:r>
              <a:rPr lang="en-GB" sz="1400" dirty="0">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xmlns="" val="tx"/>
                    </a:ext>
                  </a:extLst>
                </a:hlinkClick>
              </a:rPr>
              <a:t> </a:t>
            </a:r>
            <a:r>
              <a:rPr lang="en-GB" sz="1400" dirty="0">
                <a:ln>
                  <a:solidFill>
                    <a:schemeClr val="tx1"/>
                  </a:solidFill>
                </a:ln>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xmlns="" val="tx"/>
                    </a:ext>
                  </a:extLst>
                </a:hlinkClick>
              </a:rPr>
              <a:t>here. </a:t>
            </a:r>
            <a:endParaRPr lang="en-GB" sz="1400" dirty="0">
              <a:ln>
                <a:solidFill>
                  <a:schemeClr val="tx1"/>
                </a:solidFill>
              </a:ln>
              <a:latin typeface="Tahoma" panose="020B0604030504040204" pitchFamily="34" charset="0"/>
              <a:ea typeface="Tahoma" panose="020B0604030504040204" pitchFamily="34" charset="0"/>
              <a:cs typeface="Tahoma" panose="020B0604030504040204" pitchFamily="34" charset="0"/>
            </a:endParaRPr>
          </a:p>
        </p:txBody>
      </p:sp>
      <p:grpSp>
        <p:nvGrpSpPr>
          <p:cNvPr id="4" name="Group 3">
            <a:extLst>
              <a:ext uri="{FF2B5EF4-FFF2-40B4-BE49-F238E27FC236}">
                <a16:creationId xmlns:a16="http://schemas.microsoft.com/office/drawing/2014/main" id="{F3C735F5-8326-5A49-83F8-D793455E3681}"/>
              </a:ext>
            </a:extLst>
          </p:cNvPr>
          <p:cNvGrpSpPr/>
          <p:nvPr/>
        </p:nvGrpSpPr>
        <p:grpSpPr>
          <a:xfrm>
            <a:off x="10419857" y="293057"/>
            <a:ext cx="1561513" cy="1456752"/>
            <a:chOff x="10466363" y="104761"/>
            <a:chExt cx="1561513" cy="1456752"/>
          </a:xfrm>
        </p:grpSpPr>
        <p:sp>
          <p:nvSpPr>
            <p:cNvPr id="5" name="Folded Corner 4">
              <a:extLst>
                <a:ext uri="{FF2B5EF4-FFF2-40B4-BE49-F238E27FC236}">
                  <a16:creationId xmlns:a16="http://schemas.microsoft.com/office/drawing/2014/main" id="{64708D82-BBB0-9947-91E6-B19A9F1BA36B}"/>
                </a:ext>
              </a:extLst>
            </p:cNvPr>
            <p:cNvSpPr/>
            <p:nvPr/>
          </p:nvSpPr>
          <p:spPr>
            <a:xfrm rot="10800000">
              <a:off x="10466363" y="126428"/>
              <a:ext cx="1561513" cy="1435085"/>
            </a:xfrm>
            <a:prstGeom prst="foldedCorner">
              <a:avLst>
                <a:gd name="adj" fmla="val 32199"/>
              </a:avLst>
            </a:prstGeom>
            <a:solidFill>
              <a:srgbClr val="F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hlinkClick r:id="rId3" action="ppaction://hlinksldjump"/>
              <a:extLst>
                <a:ext uri="{FF2B5EF4-FFF2-40B4-BE49-F238E27FC236}">
                  <a16:creationId xmlns:a16="http://schemas.microsoft.com/office/drawing/2014/main" id="{657757AE-5B14-8848-94D7-D584944969B9}"/>
                </a:ext>
              </a:extLst>
            </p:cNvPr>
            <p:cNvSpPr txBox="1"/>
            <p:nvPr/>
          </p:nvSpPr>
          <p:spPr>
            <a:xfrm>
              <a:off x="10466363" y="932874"/>
              <a:ext cx="1561513" cy="584775"/>
            </a:xfrm>
            <a:prstGeom prst="rect">
              <a:avLst/>
            </a:prstGeom>
            <a:noFill/>
          </p:spPr>
          <p:txBody>
            <a:bodyPr wrap="square" rtlCol="0">
              <a:spAutoFit/>
            </a:bodyPr>
            <a:lstStyle/>
            <a:p>
              <a:pPr algn="ctr"/>
              <a:r>
                <a:rPr lang="en-US" b="1" dirty="0">
                  <a:latin typeface="+mj-lt"/>
                </a:rPr>
                <a:t>CONTENTS</a:t>
              </a:r>
              <a:r>
                <a:rPr lang="en-US" sz="3200" b="1" dirty="0"/>
                <a:t> </a:t>
              </a:r>
            </a:p>
          </p:txBody>
        </p:sp>
        <p:pic>
          <p:nvPicPr>
            <p:cNvPr id="7" name="Picture 6">
              <a:hlinkClick r:id="rId4" action="ppaction://hlinksldjump"/>
              <a:extLst>
                <a:ext uri="{FF2B5EF4-FFF2-40B4-BE49-F238E27FC236}">
                  <a16:creationId xmlns:a16="http://schemas.microsoft.com/office/drawing/2014/main" id="{BBC730F6-003A-244B-BA89-729EBEF3926D}"/>
                </a:ext>
              </a:extLst>
            </p:cNvPr>
            <p:cNvPicPr>
              <a:picLocks noChangeAspect="1"/>
            </p:cNvPicPr>
            <p:nvPr/>
          </p:nvPicPr>
          <p:blipFill rotWithShape="1">
            <a:blip r:embed="rId5"/>
            <a:srcRect l="-1884" t="20268" r="-1204" b="14256"/>
            <a:stretch/>
          </p:blipFill>
          <p:spPr>
            <a:xfrm>
              <a:off x="10823944" y="104761"/>
              <a:ext cx="1203931" cy="1149882"/>
            </a:xfrm>
            <a:prstGeom prst="ellipse">
              <a:avLst/>
            </a:prstGeom>
            <a:ln>
              <a:noFill/>
            </a:ln>
            <a:effectLst>
              <a:softEdge rad="112500"/>
            </a:effectLst>
          </p:spPr>
        </p:pic>
      </p:grpSp>
      <p:grpSp>
        <p:nvGrpSpPr>
          <p:cNvPr id="8" name="Group 7">
            <a:extLst>
              <a:ext uri="{FF2B5EF4-FFF2-40B4-BE49-F238E27FC236}">
                <a16:creationId xmlns:a16="http://schemas.microsoft.com/office/drawing/2014/main" id="{1862DDEC-EACD-5943-990D-3FD535A1D8E8}"/>
              </a:ext>
            </a:extLst>
          </p:cNvPr>
          <p:cNvGrpSpPr/>
          <p:nvPr/>
        </p:nvGrpSpPr>
        <p:grpSpPr>
          <a:xfrm>
            <a:off x="8758144" y="1846702"/>
            <a:ext cx="4284000" cy="4284000"/>
            <a:chOff x="8758144" y="1846702"/>
            <a:chExt cx="4284000" cy="4284000"/>
          </a:xfrm>
        </p:grpSpPr>
        <p:pic>
          <p:nvPicPr>
            <p:cNvPr id="7170" name="Picture 2" descr="Drawing Coloring Book Passport Sketch, PNG, 1000x1000px, Drawing, Area,  Ausmalbild, Black, Black And White Download Free">
              <a:extLst>
                <a:ext uri="{FF2B5EF4-FFF2-40B4-BE49-F238E27FC236}">
                  <a16:creationId xmlns:a16="http://schemas.microsoft.com/office/drawing/2014/main" id="{600E8C12-5491-6F45-8123-78095EA3D39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758144" y="1846702"/>
              <a:ext cx="4284000" cy="42840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Owl Drawing PNG, Clipart, Animals, Artwork, Beak, Black And White, Clip Art  Free PNG Download">
              <a:extLst>
                <a:ext uri="{FF2B5EF4-FFF2-40B4-BE49-F238E27FC236}">
                  <a16:creationId xmlns:a16="http://schemas.microsoft.com/office/drawing/2014/main" id="{A36D5BA6-ED16-4B4E-9E6D-2DD6D4E540DA}"/>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575" b="98031" l="9753" r="89973">
                          <a14:foregroundMark x1="30495" y1="2362" x2="31044" y2="8661"/>
                          <a14:foregroundMark x1="42308" y1="1575" x2="45879" y2="1969"/>
                          <a14:foregroundMark x1="38462" y1="24409" x2="40659" y2="24803"/>
                          <a14:foregroundMark x1="56044" y1="23228" x2="61538" y2="23622"/>
                          <a14:foregroundMark x1="34890" y1="93701" x2="36538" y2="92126"/>
                          <a14:foregroundMark x1="39835" y1="97638" x2="45055" y2="98031"/>
                          <a14:foregroundMark x1="45055" y1="98031" x2="50000" y2="97244"/>
                          <a14:foregroundMark x1="54121" y1="98031" x2="56593" y2="98031"/>
                        </a14:backgroundRemoval>
                      </a14:imgEffect>
                    </a14:imgLayer>
                  </a14:imgProps>
                </a:ext>
                <a:ext uri="{28A0092B-C50C-407E-A947-70E740481C1C}">
                  <a14:useLocalDpi xmlns:a14="http://schemas.microsoft.com/office/drawing/2010/main" val="0"/>
                </a:ext>
              </a:extLst>
            </a:blip>
            <a:srcRect/>
            <a:stretch>
              <a:fillRect/>
            </a:stretch>
          </p:blipFill>
          <p:spPr bwMode="auto">
            <a:xfrm rot="19944134">
              <a:off x="9969730" y="3353383"/>
              <a:ext cx="1820911" cy="1270636"/>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1E1723C9-E4BE-DD45-B88E-A082BC874F97}"/>
              </a:ext>
            </a:extLst>
          </p:cNvPr>
          <p:cNvSpPr txBox="1"/>
          <p:nvPr/>
        </p:nvSpPr>
        <p:spPr>
          <a:xfrm>
            <a:off x="9652001" y="5359400"/>
            <a:ext cx="2375874" cy="1200329"/>
          </a:xfrm>
          <a:prstGeom prst="rect">
            <a:avLst/>
          </a:prstGeom>
          <a:noFill/>
        </p:spPr>
        <p:txBody>
          <a:bodyPr wrap="square" rtlCol="0">
            <a:spAutoFit/>
          </a:bodyPr>
          <a:lstStyle/>
          <a:p>
            <a:pPr algn="ctr"/>
            <a:r>
              <a:rPr lang="en-GB" sz="2400" b="1" dirty="0">
                <a:ln>
                  <a:solidFill>
                    <a:schemeClr val="tx1"/>
                  </a:solidFill>
                </a:ln>
                <a:hlinkClick r:id="rId10" action="ppaction://hlinksldjump">
                  <a:extLst>
                    <a:ext uri="{A12FA001-AC4F-418D-AE19-62706E023703}">
                      <ahyp:hlinkClr xmlns:ahyp="http://schemas.microsoft.com/office/drawing/2018/hyperlinkcolor" xmlns="" val="tx"/>
                    </a:ext>
                  </a:extLst>
                </a:hlinkClick>
              </a:rPr>
              <a:t>See our parent and pupil passports</a:t>
            </a:r>
            <a:endParaRPr lang="en-GB" sz="2400" b="1" dirty="0">
              <a:ln>
                <a:solidFill>
                  <a:schemeClr val="tx1"/>
                </a:solidFill>
              </a:ln>
            </a:endParaRPr>
          </a:p>
        </p:txBody>
      </p:sp>
      <p:cxnSp>
        <p:nvCxnSpPr>
          <p:cNvPr id="11" name="Straight Connector 10"/>
          <p:cNvCxnSpPr/>
          <p:nvPr/>
        </p:nvCxnSpPr>
        <p:spPr>
          <a:xfrm>
            <a:off x="364585" y="1652915"/>
            <a:ext cx="902071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75999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6AE8545D-CB7E-E646-85DA-A1A1847984AE}"/>
              </a:ext>
            </a:extLst>
          </p:cNvPr>
          <p:cNvPicPr>
            <a:picLocks noChangeAspect="1"/>
          </p:cNvPicPr>
          <p:nvPr/>
        </p:nvPicPr>
        <p:blipFill>
          <a:blip r:embed="rId2"/>
          <a:stretch>
            <a:fillRect/>
          </a:stretch>
        </p:blipFill>
        <p:spPr>
          <a:xfrm>
            <a:off x="2737537" y="38101"/>
            <a:ext cx="2691545" cy="3821842"/>
          </a:xfrm>
          <a:prstGeom prst="rect">
            <a:avLst/>
          </a:prstGeom>
          <a:effectLst>
            <a:outerShdw blurRad="50800" dist="38100" dir="2700000" sx="103000" sy="103000" algn="tl" rotWithShape="0">
              <a:schemeClr val="tx1">
                <a:alpha val="40000"/>
              </a:schemeClr>
            </a:outerShdw>
          </a:effectLst>
        </p:spPr>
      </p:pic>
      <p:pic>
        <p:nvPicPr>
          <p:cNvPr id="5" name="Content Placeholder 4" descr="Graphical user interface, application&#10;&#10;Description automatically generated">
            <a:extLst>
              <a:ext uri="{FF2B5EF4-FFF2-40B4-BE49-F238E27FC236}">
                <a16:creationId xmlns:a16="http://schemas.microsoft.com/office/drawing/2014/main" id="{4FDF0399-4DC7-5B4E-A72A-7B184FED79B9}"/>
              </a:ext>
            </a:extLst>
          </p:cNvPr>
          <p:cNvPicPr>
            <a:picLocks noChangeAspect="1"/>
          </p:cNvPicPr>
          <p:nvPr/>
        </p:nvPicPr>
        <p:blipFill>
          <a:blip r:embed="rId3"/>
          <a:stretch>
            <a:fillRect/>
          </a:stretch>
        </p:blipFill>
        <p:spPr>
          <a:xfrm>
            <a:off x="214637" y="89119"/>
            <a:ext cx="2550522" cy="3643605"/>
          </a:xfrm>
          <a:prstGeom prst="rect">
            <a:avLst/>
          </a:prstGeom>
          <a:effectLst>
            <a:outerShdw blurRad="50800" dist="38100" dir="2700000" sx="104000" sy="104000" algn="tl" rotWithShape="0">
              <a:prstClr val="black">
                <a:alpha val="40000"/>
              </a:prstClr>
            </a:outerShdw>
          </a:effectLst>
        </p:spPr>
      </p:pic>
      <p:pic>
        <p:nvPicPr>
          <p:cNvPr id="10" name="Picture 9" descr="Diagram&#10;&#10;Description automatically generated with medium confidence">
            <a:extLst>
              <a:ext uri="{FF2B5EF4-FFF2-40B4-BE49-F238E27FC236}">
                <a16:creationId xmlns:a16="http://schemas.microsoft.com/office/drawing/2014/main" id="{951F9123-8B49-BC48-969A-386F31BCF624}"/>
              </a:ext>
            </a:extLst>
          </p:cNvPr>
          <p:cNvPicPr>
            <a:picLocks noChangeAspect="1"/>
          </p:cNvPicPr>
          <p:nvPr/>
        </p:nvPicPr>
        <p:blipFill>
          <a:blip r:embed="rId4"/>
          <a:stretch>
            <a:fillRect/>
          </a:stretch>
        </p:blipFill>
        <p:spPr>
          <a:xfrm>
            <a:off x="7861807" y="300529"/>
            <a:ext cx="4089400" cy="6172200"/>
          </a:xfrm>
          <a:prstGeom prst="snip2DiagRect">
            <a:avLst/>
          </a:prstGeom>
          <a:solidFill>
            <a:srgbClr val="FFFFFF">
              <a:shade val="85000"/>
            </a:srgbClr>
          </a:solidFill>
          <a:ln w="88900" cap="sq">
            <a:solidFill>
              <a:srgbClr val="FFFFFF"/>
            </a:solidFill>
            <a:miter lim="800000"/>
          </a:ln>
          <a:effectLst>
            <a:outerShdw blurRad="88900" sx="102000" sy="1020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5"/>
          <a:stretch>
            <a:fillRect/>
          </a:stretch>
        </p:blipFill>
        <p:spPr>
          <a:xfrm>
            <a:off x="467949" y="3559832"/>
            <a:ext cx="4699930" cy="3002004"/>
          </a:xfrm>
          <a:prstGeom prst="rect">
            <a:avLst/>
          </a:prstGeom>
          <a:ln w="38100">
            <a:solidFill>
              <a:schemeClr val="tx1"/>
            </a:solid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9DFF1632-7108-F947-B892-AA24F11EA0F5}"/>
              </a:ext>
            </a:extLst>
          </p:cNvPr>
          <p:cNvSpPr/>
          <p:nvPr/>
        </p:nvSpPr>
        <p:spPr>
          <a:xfrm>
            <a:off x="5636320" y="471086"/>
            <a:ext cx="2016479" cy="6001643"/>
          </a:xfrm>
          <a:prstGeom prst="rect">
            <a:avLst/>
          </a:prstGeom>
          <a:noFill/>
        </p:spPr>
        <p:txBody>
          <a:bodyPr wrap="square" lIns="91440" tIns="45720" rIns="91440" bIns="45720">
            <a:spAutoFit/>
          </a:bodyPr>
          <a:lstStyle/>
          <a:p>
            <a:pPr algn="ctr"/>
            <a:r>
              <a:rPr lang="en-GB" sz="1600" dirty="0">
                <a:ln w="0"/>
                <a:solidFill>
                  <a:schemeClr val="tx1">
                    <a:lumMod val="95000"/>
                    <a:lumOff val="5000"/>
                  </a:schemeClr>
                </a:solidFill>
                <a:effectLst>
                  <a:outerShdw blurRad="38100" dist="25400" dir="5400000" algn="ctr" rotWithShape="0">
                    <a:srgbClr val="6E747A">
                      <a:alpha val="43000"/>
                    </a:srgbClr>
                  </a:outerShdw>
                </a:effectLst>
                <a:latin typeface="Chalkboard" panose="03050602040202020205" pitchFamily="66" charset="77"/>
              </a:rPr>
              <a:t>We</a:t>
            </a:r>
            <a:r>
              <a:rPr lang="en-GB" sz="1600" b="0" cap="none" spc="0" dirty="0">
                <a:ln w="0"/>
                <a:solidFill>
                  <a:schemeClr val="tx1">
                    <a:lumMod val="95000"/>
                    <a:lumOff val="5000"/>
                  </a:schemeClr>
                </a:solidFill>
                <a:effectLst>
                  <a:outerShdw blurRad="38100" dist="25400" dir="5400000" algn="ctr" rotWithShape="0">
                    <a:srgbClr val="6E747A">
                      <a:alpha val="43000"/>
                    </a:srgbClr>
                  </a:outerShdw>
                </a:effectLst>
                <a:latin typeface="Chalkboard" panose="03050602040202020205" pitchFamily="66" charset="77"/>
              </a:rPr>
              <a:t> believe pupil passports are a vital way to include children in their own provision, making sure they are a part of the process not having it placed upon them. They also help to foster a team around the child atmosphere of sharing between teachers, pupils and parents. </a:t>
            </a:r>
            <a:endParaRPr lang="en-GB" sz="1600" dirty="0">
              <a:ln w="0"/>
              <a:solidFill>
                <a:schemeClr val="tx1">
                  <a:lumMod val="95000"/>
                  <a:lumOff val="5000"/>
                </a:schemeClr>
              </a:solidFill>
              <a:effectLst>
                <a:outerShdw blurRad="38100" dist="25400" dir="5400000" algn="ctr" rotWithShape="0">
                  <a:srgbClr val="6E747A">
                    <a:alpha val="43000"/>
                  </a:srgbClr>
                </a:outerShdw>
              </a:effectLst>
              <a:latin typeface="Chalkboard" panose="03050602040202020205" pitchFamily="66" charset="77"/>
            </a:endParaRPr>
          </a:p>
          <a:p>
            <a:pPr algn="ctr"/>
            <a:r>
              <a:rPr lang="en-GB" sz="1600" b="0" cap="none" spc="0" dirty="0">
                <a:ln w="0"/>
                <a:solidFill>
                  <a:schemeClr val="tx1">
                    <a:lumMod val="95000"/>
                    <a:lumOff val="5000"/>
                  </a:schemeClr>
                </a:solidFill>
                <a:effectLst>
                  <a:outerShdw blurRad="38100" dist="25400" dir="5400000" algn="ctr" rotWithShape="0">
                    <a:srgbClr val="6E747A">
                      <a:alpha val="43000"/>
                    </a:srgbClr>
                  </a:outerShdw>
                </a:effectLst>
                <a:latin typeface="Chalkboard" panose="03050602040202020205" pitchFamily="66" charset="77"/>
              </a:rPr>
              <a:t>All information is kept securely and helps build a holistic picture of our learners with SEND.</a:t>
            </a:r>
          </a:p>
        </p:txBody>
      </p:sp>
      <p:sp>
        <p:nvSpPr>
          <p:cNvPr id="17" name="Rectangle 16">
            <a:extLst>
              <a:ext uri="{FF2B5EF4-FFF2-40B4-BE49-F238E27FC236}">
                <a16:creationId xmlns:a16="http://schemas.microsoft.com/office/drawing/2014/main" id="{6FDC779D-597C-EA43-A7DA-FD026946B197}"/>
              </a:ext>
            </a:extLst>
          </p:cNvPr>
          <p:cNvSpPr/>
          <p:nvPr/>
        </p:nvSpPr>
        <p:spPr>
          <a:xfrm rot="19939761">
            <a:off x="30952" y="1247296"/>
            <a:ext cx="5663730" cy="1200329"/>
          </a:xfrm>
          <a:prstGeom prst="rect">
            <a:avLst/>
          </a:prstGeom>
          <a:solidFill>
            <a:schemeClr val="bg1">
              <a:lumMod val="95000"/>
              <a:alpha val="66211"/>
            </a:schemeClr>
          </a:solidFill>
          <a:effectLst>
            <a:softEdge rad="63500"/>
          </a:effectLst>
        </p:spPr>
        <p:txBody>
          <a:bodyPr wrap="square" lIns="91440" tIns="45720" rIns="91440" bIns="45720">
            <a:spAutoFit/>
          </a:bodyPr>
          <a:lstStyle/>
          <a:p>
            <a:pPr algn="ctr"/>
            <a:r>
              <a:rPr lang="en-GB" sz="3600" b="1" dirty="0">
                <a:ln w="0"/>
                <a:effectLst>
                  <a:outerShdw blurRad="38100" dist="19050" dir="2700000" algn="tl" rotWithShape="0">
                    <a:schemeClr val="dk1">
                      <a:alpha val="40000"/>
                    </a:schemeClr>
                  </a:outerShdw>
                </a:effectLst>
                <a:latin typeface="Cooper Black" panose="0208090404030B020404" pitchFamily="18" charset="0"/>
              </a:rPr>
              <a:t>Adaptable bespoke pupil passports</a:t>
            </a:r>
            <a:endParaRPr lang="en-GB" sz="3600" b="1" cap="none" spc="0" dirty="0">
              <a:ln w="0"/>
              <a:solidFill>
                <a:schemeClr val="tx1"/>
              </a:solidFill>
              <a:effectLst>
                <a:outerShdw blurRad="38100" dist="19050" dir="2700000" algn="tl" rotWithShape="0">
                  <a:schemeClr val="dk1">
                    <a:alpha val="40000"/>
                  </a:schemeClr>
                </a:outerShdw>
              </a:effectLst>
              <a:latin typeface="Cooper Black" panose="0208090404030B020404" pitchFamily="18" charset="0"/>
            </a:endParaRPr>
          </a:p>
        </p:txBody>
      </p:sp>
      <p:sp>
        <p:nvSpPr>
          <p:cNvPr id="18" name="Rectangle 17">
            <a:extLst>
              <a:ext uri="{FF2B5EF4-FFF2-40B4-BE49-F238E27FC236}">
                <a16:creationId xmlns:a16="http://schemas.microsoft.com/office/drawing/2014/main" id="{054E5975-62CD-4249-88CE-40CFF079EDE2}"/>
              </a:ext>
            </a:extLst>
          </p:cNvPr>
          <p:cNvSpPr/>
          <p:nvPr/>
        </p:nvSpPr>
        <p:spPr>
          <a:xfrm>
            <a:off x="630936" y="5598221"/>
            <a:ext cx="4402789" cy="954107"/>
          </a:xfrm>
          <a:prstGeom prst="rect">
            <a:avLst/>
          </a:prstGeom>
          <a:solidFill>
            <a:schemeClr val="bg1">
              <a:lumMod val="95000"/>
              <a:alpha val="66211"/>
            </a:schemeClr>
          </a:solidFill>
          <a:effectLst>
            <a:softEdge rad="63500"/>
          </a:effectLst>
        </p:spPr>
        <p:txBody>
          <a:bodyPr wrap="square" lIns="91440" tIns="45720" rIns="91440" bIns="45720">
            <a:spAutoFit/>
          </a:bodyPr>
          <a:lstStyle/>
          <a:p>
            <a:pPr algn="ctr"/>
            <a:r>
              <a:rPr lang="en-GB" sz="2800" b="1" dirty="0">
                <a:ln w="0"/>
                <a:effectLst>
                  <a:outerShdw blurRad="38100" dist="19050" dir="2700000" algn="tl" rotWithShape="0">
                    <a:schemeClr val="dk1">
                      <a:alpha val="40000"/>
                    </a:schemeClr>
                  </a:outerShdw>
                </a:effectLst>
                <a:latin typeface="Cooper Black" panose="0208090404030B020404" pitchFamily="18" charset="0"/>
              </a:rPr>
              <a:t>Extended pupil passports</a:t>
            </a:r>
            <a:endParaRPr lang="en-GB" sz="2800" b="1" cap="none" spc="0" dirty="0">
              <a:ln w="0"/>
              <a:solidFill>
                <a:schemeClr val="tx1"/>
              </a:solidFill>
              <a:effectLst>
                <a:outerShdw blurRad="38100" dist="19050" dir="2700000" algn="tl" rotWithShape="0">
                  <a:schemeClr val="dk1">
                    <a:alpha val="40000"/>
                  </a:schemeClr>
                </a:outerShdw>
              </a:effectLst>
              <a:latin typeface="Cooper Black" panose="0208090404030B020404" pitchFamily="18" charset="0"/>
            </a:endParaRPr>
          </a:p>
        </p:txBody>
      </p:sp>
      <p:sp>
        <p:nvSpPr>
          <p:cNvPr id="19" name="Rectangle 18">
            <a:extLst>
              <a:ext uri="{FF2B5EF4-FFF2-40B4-BE49-F238E27FC236}">
                <a16:creationId xmlns:a16="http://schemas.microsoft.com/office/drawing/2014/main" id="{EA06EF90-2EB5-6445-943C-D1A6089B9984}"/>
              </a:ext>
            </a:extLst>
          </p:cNvPr>
          <p:cNvSpPr/>
          <p:nvPr/>
        </p:nvSpPr>
        <p:spPr>
          <a:xfrm rot="1637011">
            <a:off x="7758465" y="2767280"/>
            <a:ext cx="4402789" cy="1323439"/>
          </a:xfrm>
          <a:prstGeom prst="rect">
            <a:avLst/>
          </a:prstGeom>
          <a:solidFill>
            <a:schemeClr val="bg1">
              <a:lumMod val="95000"/>
              <a:alpha val="66211"/>
            </a:schemeClr>
          </a:solidFill>
          <a:effectLst>
            <a:softEdge rad="63500"/>
          </a:effectLst>
        </p:spPr>
        <p:txBody>
          <a:bodyPr wrap="square" lIns="91440" tIns="45720" rIns="91440" bIns="45720">
            <a:spAutoFit/>
          </a:bodyPr>
          <a:lstStyle/>
          <a:p>
            <a:pPr algn="ctr"/>
            <a:r>
              <a:rPr lang="en-GB" sz="4000" b="1" dirty="0">
                <a:ln w="0"/>
                <a:effectLst>
                  <a:outerShdw blurRad="38100" dist="19050" dir="2700000" algn="tl" rotWithShape="0">
                    <a:schemeClr val="dk1">
                      <a:alpha val="40000"/>
                    </a:schemeClr>
                  </a:outerShdw>
                </a:effectLst>
                <a:latin typeface="Cooper Black" panose="0208090404030B020404" pitchFamily="18" charset="0"/>
              </a:rPr>
              <a:t>Parent passports</a:t>
            </a:r>
            <a:endParaRPr lang="en-GB" sz="4000" b="1" cap="none" spc="0" dirty="0">
              <a:ln w="0"/>
              <a:solidFill>
                <a:schemeClr val="tx1"/>
              </a:solidFill>
              <a:effectLst>
                <a:outerShdw blurRad="38100" dist="19050" dir="2700000" algn="tl" rotWithShape="0">
                  <a:schemeClr val="dk1">
                    <a:alpha val="40000"/>
                  </a:schemeClr>
                </a:outerShdw>
              </a:effectLst>
              <a:latin typeface="Cooper Black" panose="0208090404030B020404" pitchFamily="18" charset="0"/>
            </a:endParaRPr>
          </a:p>
        </p:txBody>
      </p:sp>
      <p:grpSp>
        <p:nvGrpSpPr>
          <p:cNvPr id="3" name="Group 2">
            <a:extLst>
              <a:ext uri="{FF2B5EF4-FFF2-40B4-BE49-F238E27FC236}">
                <a16:creationId xmlns:a16="http://schemas.microsoft.com/office/drawing/2014/main" id="{35ADC304-A5CA-2040-E577-5B5C375BEE5B}"/>
              </a:ext>
            </a:extLst>
          </p:cNvPr>
          <p:cNvGrpSpPr/>
          <p:nvPr/>
        </p:nvGrpSpPr>
        <p:grpSpPr>
          <a:xfrm>
            <a:off x="10717284" y="89119"/>
            <a:ext cx="1260079" cy="1188977"/>
            <a:chOff x="10466363" y="104761"/>
            <a:chExt cx="1561513" cy="1456752"/>
          </a:xfrm>
        </p:grpSpPr>
        <p:sp>
          <p:nvSpPr>
            <p:cNvPr id="4" name="Folded Corner 3">
              <a:extLst>
                <a:ext uri="{FF2B5EF4-FFF2-40B4-BE49-F238E27FC236}">
                  <a16:creationId xmlns:a16="http://schemas.microsoft.com/office/drawing/2014/main" id="{BFAD7249-730B-3377-9EA2-A57A672E06AA}"/>
                </a:ext>
              </a:extLst>
            </p:cNvPr>
            <p:cNvSpPr/>
            <p:nvPr/>
          </p:nvSpPr>
          <p:spPr>
            <a:xfrm rot="10800000">
              <a:off x="10466363" y="126428"/>
              <a:ext cx="1561513" cy="1435085"/>
            </a:xfrm>
            <a:prstGeom prst="foldedCorner">
              <a:avLst>
                <a:gd name="adj" fmla="val 32199"/>
              </a:avLst>
            </a:prstGeom>
            <a:solidFill>
              <a:srgbClr val="F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hlinkClick r:id="rId6" action="ppaction://hlinksldjump"/>
              <a:extLst>
                <a:ext uri="{FF2B5EF4-FFF2-40B4-BE49-F238E27FC236}">
                  <a16:creationId xmlns:a16="http://schemas.microsoft.com/office/drawing/2014/main" id="{6A86D8C3-DC1C-1C72-178B-5BF52AA73FA8}"/>
                </a:ext>
              </a:extLst>
            </p:cNvPr>
            <p:cNvSpPr txBox="1"/>
            <p:nvPr/>
          </p:nvSpPr>
          <p:spPr>
            <a:xfrm>
              <a:off x="10466363" y="932874"/>
              <a:ext cx="1561513" cy="584775"/>
            </a:xfrm>
            <a:prstGeom prst="rect">
              <a:avLst/>
            </a:prstGeom>
            <a:noFill/>
          </p:spPr>
          <p:txBody>
            <a:bodyPr wrap="square" rtlCol="0">
              <a:spAutoFit/>
            </a:bodyPr>
            <a:lstStyle/>
            <a:p>
              <a:pPr algn="ctr"/>
              <a:r>
                <a:rPr lang="en-US" b="1" dirty="0">
                  <a:latin typeface="+mj-lt"/>
                </a:rPr>
                <a:t>CONTENTS</a:t>
              </a:r>
              <a:r>
                <a:rPr lang="en-US" sz="3200" b="1" dirty="0"/>
                <a:t> </a:t>
              </a:r>
            </a:p>
          </p:txBody>
        </p:sp>
        <p:pic>
          <p:nvPicPr>
            <p:cNvPr id="8" name="Picture 7">
              <a:hlinkClick r:id="rId7" action="ppaction://hlinksldjump"/>
              <a:extLst>
                <a:ext uri="{FF2B5EF4-FFF2-40B4-BE49-F238E27FC236}">
                  <a16:creationId xmlns:a16="http://schemas.microsoft.com/office/drawing/2014/main" id="{EB4FF3EA-0E73-D353-B186-3E41C7B9E841}"/>
                </a:ext>
              </a:extLst>
            </p:cNvPr>
            <p:cNvPicPr>
              <a:picLocks noChangeAspect="1"/>
            </p:cNvPicPr>
            <p:nvPr/>
          </p:nvPicPr>
          <p:blipFill rotWithShape="1">
            <a:blip r:embed="rId8"/>
            <a:srcRect l="-1884" t="20268" r="-1204" b="14256"/>
            <a:stretch/>
          </p:blipFill>
          <p:spPr>
            <a:xfrm>
              <a:off x="10823944" y="104761"/>
              <a:ext cx="1203931" cy="1149882"/>
            </a:xfrm>
            <a:prstGeom prst="ellipse">
              <a:avLst/>
            </a:prstGeom>
            <a:ln>
              <a:noFill/>
            </a:ln>
            <a:effectLst>
              <a:softEdge rad="112500"/>
            </a:effectLst>
          </p:spPr>
        </p:pic>
      </p:grpSp>
    </p:spTree>
    <p:extLst>
      <p:ext uri="{BB962C8B-B14F-4D97-AF65-F5344CB8AC3E}">
        <p14:creationId xmlns:p14="http://schemas.microsoft.com/office/powerpoint/2010/main" val="995752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635BE-495A-254B-A466-1E14E7FFA4BB}"/>
              </a:ext>
            </a:extLst>
          </p:cNvPr>
          <p:cNvSpPr>
            <a:spLocks noGrp="1"/>
          </p:cNvSpPr>
          <p:nvPr>
            <p:ph type="title"/>
          </p:nvPr>
        </p:nvSpPr>
        <p:spPr>
          <a:xfrm>
            <a:off x="445093" y="202755"/>
            <a:ext cx="10515600" cy="1325563"/>
          </a:xfrm>
        </p:spPr>
        <p:txBody>
          <a:bodyPr/>
          <a:lstStyle/>
          <a:p>
            <a:r>
              <a:rPr lang="en-GB" dirty="0">
                <a:latin typeface="Cooper Black" panose="0208090404030B020404" pitchFamily="18" charset="0"/>
              </a:rPr>
              <a:t>Local </a:t>
            </a:r>
            <a:r>
              <a:rPr lang="en-GB" dirty="0" smtClean="0">
                <a:latin typeface="Cooper Black" panose="0208090404030B020404" pitchFamily="18" charset="0"/>
              </a:rPr>
              <a:t>offer and SENDIASS</a:t>
            </a:r>
            <a:endParaRPr lang="en-GB" dirty="0">
              <a:latin typeface="Cooper Black" panose="0208090404030B020404" pitchFamily="18" charset="0"/>
            </a:endParaRPr>
          </a:p>
        </p:txBody>
      </p:sp>
      <p:pic>
        <p:nvPicPr>
          <p:cNvPr id="9" name="Content Placeholder 8" descr="Graphical user interface, text, email, website&#10;&#10;Description automatically generated">
            <a:hlinkClick r:id="rId2"/>
            <a:extLst>
              <a:ext uri="{FF2B5EF4-FFF2-40B4-BE49-F238E27FC236}">
                <a16:creationId xmlns:a16="http://schemas.microsoft.com/office/drawing/2014/main" id="{27EEFA38-99D1-0744-8A1F-A6DC40451FA2}"/>
              </a:ext>
            </a:extLst>
          </p:cNvPr>
          <p:cNvPicPr>
            <a:picLocks noGrp="1" noChangeAspect="1"/>
          </p:cNvPicPr>
          <p:nvPr>
            <p:ph idx="1"/>
          </p:nvPr>
        </p:nvPicPr>
        <p:blipFill rotWithShape="1">
          <a:blip r:embed="rId3"/>
          <a:srcRect b="5870"/>
          <a:stretch/>
        </p:blipFill>
        <p:spPr>
          <a:xfrm>
            <a:off x="173999" y="2964108"/>
            <a:ext cx="3553487" cy="2265918"/>
          </a:xfrm>
        </p:spPr>
      </p:pic>
      <p:pic>
        <p:nvPicPr>
          <p:cNvPr id="11" name="Picture 10" descr="Website, timeline&#10;&#10;Description automatically generated">
            <a:hlinkClick r:id="rId4"/>
            <a:extLst>
              <a:ext uri="{FF2B5EF4-FFF2-40B4-BE49-F238E27FC236}">
                <a16:creationId xmlns:a16="http://schemas.microsoft.com/office/drawing/2014/main" id="{75EB3F42-86CA-784A-A362-6D033DB02EA7}"/>
              </a:ext>
            </a:extLst>
          </p:cNvPr>
          <p:cNvPicPr>
            <a:picLocks noChangeAspect="1"/>
          </p:cNvPicPr>
          <p:nvPr/>
        </p:nvPicPr>
        <p:blipFill>
          <a:blip r:embed="rId5"/>
          <a:stretch>
            <a:fillRect/>
          </a:stretch>
        </p:blipFill>
        <p:spPr>
          <a:xfrm>
            <a:off x="7151359" y="3717421"/>
            <a:ext cx="4713842" cy="2723553"/>
          </a:xfrm>
          <a:prstGeom prst="rect">
            <a:avLst/>
          </a:prstGeom>
        </p:spPr>
      </p:pic>
      <p:sp>
        <p:nvSpPr>
          <p:cNvPr id="12" name="TextBox 11">
            <a:extLst>
              <a:ext uri="{FF2B5EF4-FFF2-40B4-BE49-F238E27FC236}">
                <a16:creationId xmlns:a16="http://schemas.microsoft.com/office/drawing/2014/main" id="{885F0BFF-2A03-5A48-8801-FD6C6D04D0F7}"/>
              </a:ext>
            </a:extLst>
          </p:cNvPr>
          <p:cNvSpPr txBox="1"/>
          <p:nvPr/>
        </p:nvSpPr>
        <p:spPr>
          <a:xfrm>
            <a:off x="3861317" y="2743299"/>
            <a:ext cx="2924044" cy="2492990"/>
          </a:xfrm>
          <a:prstGeom prst="rect">
            <a:avLst/>
          </a:prstGeom>
          <a:noFill/>
        </p:spPr>
        <p:txBody>
          <a:bodyPr wrap="square" rtlCol="0">
            <a:spAutoFit/>
          </a:bodyPr>
          <a:lstStyle/>
          <a:p>
            <a:pPr algn="ctr"/>
            <a:r>
              <a:rPr lang="en-GB" sz="1200" dirty="0" smtClean="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rPr>
              <a:t>SENDIASS is a free and impartial service for parents and carers of children with different SEND needs. Based in Norwich and trained in SEND, they offer support, guidance, and confidential advice for those seeking it. This is a great place to find training, advice and resources to </a:t>
            </a:r>
            <a:r>
              <a:rPr lang="en-GB" sz="1200" dirty="0" smtClean="0">
                <a:ln>
                  <a:solidFill>
                    <a:sysClr val="windowText" lastClr="000000"/>
                  </a:solidFill>
                </a:ln>
                <a:latin typeface="Tahoma" panose="020B0604030504040204" pitchFamily="34" charset="0"/>
                <a:ea typeface="Tahoma" panose="020B0604030504040204" pitchFamily="34" charset="0"/>
                <a:cs typeface="Tahoma" panose="020B0604030504040204" pitchFamily="34" charset="0"/>
              </a:rPr>
              <a:t>support families and learners</a:t>
            </a:r>
            <a:r>
              <a:rPr lang="en-GB" sz="1200" dirty="0">
                <a:ln>
                  <a:solidFill>
                    <a:sysClr val="windowText" lastClr="000000"/>
                  </a:solidFill>
                </a:ln>
                <a:latin typeface="Tahoma" panose="020B0604030504040204" pitchFamily="34" charset="0"/>
                <a:ea typeface="Tahoma" panose="020B0604030504040204" pitchFamily="34" charset="0"/>
                <a:cs typeface="Tahoma" panose="020B0604030504040204" pitchFamily="34" charset="0"/>
              </a:rPr>
              <a:t>, visit </a:t>
            </a:r>
            <a:r>
              <a:rPr lang="en-GB" sz="1200" dirty="0">
                <a:ln>
                  <a:solidFill>
                    <a:sysClr val="windowText" lastClr="000000"/>
                  </a:solidFill>
                </a:ln>
                <a:latin typeface="Tahoma" panose="020B0604030504040204" pitchFamily="34" charset="0"/>
                <a:ea typeface="Tahoma" panose="020B0604030504040204" pitchFamily="34" charset="0"/>
                <a:cs typeface="Tahoma" panose="020B0604030504040204" pitchFamily="34" charset="0"/>
                <a:hlinkClick r:id="rId6"/>
              </a:rPr>
              <a:t>https://www.norfolksendiass.org.uk</a:t>
            </a:r>
            <a:r>
              <a:rPr lang="en-GB" sz="1200" dirty="0" smtClean="0">
                <a:ln>
                  <a:solidFill>
                    <a:sysClr val="windowText" lastClr="000000"/>
                  </a:solidFill>
                </a:ln>
                <a:latin typeface="Tahoma" panose="020B0604030504040204" pitchFamily="34" charset="0"/>
                <a:ea typeface="Tahoma" panose="020B0604030504040204" pitchFamily="34" charset="0"/>
                <a:cs typeface="Tahoma" panose="020B0604030504040204" pitchFamily="34" charset="0"/>
                <a:hlinkClick r:id="rId6"/>
              </a:rPr>
              <a:t>/</a:t>
            </a:r>
            <a:r>
              <a:rPr lang="en-GB" sz="1200" dirty="0" smtClean="0">
                <a:ln>
                  <a:solidFill>
                    <a:sysClr val="windowText" lastClr="000000"/>
                  </a:solidFill>
                </a:ln>
                <a:latin typeface="Tahoma" panose="020B0604030504040204" pitchFamily="34" charset="0"/>
                <a:ea typeface="Tahoma" panose="020B0604030504040204" pitchFamily="34" charset="0"/>
                <a:cs typeface="Tahoma" panose="020B0604030504040204" pitchFamily="34" charset="0"/>
              </a:rPr>
              <a:t> for more information. </a:t>
            </a:r>
          </a:p>
          <a:p>
            <a:pPr algn="ctr"/>
            <a:r>
              <a:rPr lang="en-GB" sz="1200" dirty="0" smtClean="0">
                <a:ln>
                  <a:solidFill>
                    <a:sysClr val="windowText" lastClr="000000"/>
                  </a:solidFill>
                </a:ln>
                <a:latin typeface="Tahoma" panose="020B0604030504040204" pitchFamily="34" charset="0"/>
                <a:ea typeface="Tahoma" panose="020B0604030504040204" pitchFamily="34" charset="0"/>
                <a:cs typeface="Tahoma" panose="020B0604030504040204" pitchFamily="34" charset="0"/>
              </a:rPr>
              <a:t>Or call</a:t>
            </a:r>
            <a:r>
              <a:rPr lang="en-GB" sz="1200" dirty="0">
                <a:ln>
                  <a:solidFill>
                    <a:sysClr val="windowText" lastClr="000000"/>
                  </a:solidFill>
                </a:ln>
                <a:latin typeface="Tahoma" panose="020B0604030504040204" pitchFamily="34" charset="0"/>
                <a:ea typeface="Tahoma" panose="020B0604030504040204" pitchFamily="34" charset="0"/>
                <a:cs typeface="Tahoma" panose="020B0604030504040204" pitchFamily="34" charset="0"/>
              </a:rPr>
              <a:t> </a:t>
            </a:r>
            <a:r>
              <a:rPr lang="en-GB" sz="1200" b="1" dirty="0" smtClean="0">
                <a:hlinkClick r:id="rId7"/>
              </a:rPr>
              <a:t>01603 704070</a:t>
            </a:r>
            <a:r>
              <a:rPr lang="en-GB" sz="1200" b="1" dirty="0"/>
              <a:t> </a:t>
            </a:r>
            <a:r>
              <a:rPr lang="en-GB" sz="1200" b="1" dirty="0" smtClean="0"/>
              <a:t>or email</a:t>
            </a:r>
          </a:p>
          <a:p>
            <a:pPr algn="ctr"/>
            <a:r>
              <a:rPr lang="en-GB" sz="1200" b="1" u="sng" dirty="0" smtClean="0">
                <a:hlinkClick r:id="rId8"/>
              </a:rPr>
              <a:t>norfolksendiass@norfolk.gov.uk</a:t>
            </a:r>
            <a:endParaRPr lang="en-GB" sz="1000" dirty="0">
              <a:ln>
                <a:solidFill>
                  <a:sysClr val="windowText" lastClr="000000"/>
                </a:solidFill>
              </a:ln>
              <a:latin typeface="Tahoma" panose="020B0604030504040204" pitchFamily="34" charset="0"/>
              <a:ea typeface="Tahoma" panose="020B0604030504040204" pitchFamily="34" charset="0"/>
              <a:cs typeface="Tahoma" panose="020B0604030504040204" pitchFamily="34" charset="0"/>
            </a:endParaRPr>
          </a:p>
          <a:p>
            <a:pPr algn="ctr"/>
            <a:endParaRPr lang="en-GB" sz="12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pic>
        <p:nvPicPr>
          <p:cNvPr id="14" name="Graphic 13" descr="Arrow: Anti-clockwise curve with solid fill">
            <a:extLst>
              <a:ext uri="{FF2B5EF4-FFF2-40B4-BE49-F238E27FC236}">
                <a16:creationId xmlns:a16="http://schemas.microsoft.com/office/drawing/2014/main" id="{4E12CA8D-B44F-1E4B-BC50-DB0B70CF98B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3347106" y="4566239"/>
            <a:ext cx="914400" cy="914400"/>
          </a:xfrm>
          <a:prstGeom prst="rect">
            <a:avLst/>
          </a:prstGeom>
        </p:spPr>
      </p:pic>
      <p:sp>
        <p:nvSpPr>
          <p:cNvPr id="15" name="TextBox 14">
            <a:extLst>
              <a:ext uri="{FF2B5EF4-FFF2-40B4-BE49-F238E27FC236}">
                <a16:creationId xmlns:a16="http://schemas.microsoft.com/office/drawing/2014/main" id="{28A9E3BB-D926-9A4E-B27D-2271F6A5D931}"/>
              </a:ext>
            </a:extLst>
          </p:cNvPr>
          <p:cNvSpPr txBox="1"/>
          <p:nvPr/>
        </p:nvSpPr>
        <p:spPr>
          <a:xfrm>
            <a:off x="6845181" y="1807668"/>
            <a:ext cx="4990832" cy="1600438"/>
          </a:xfrm>
          <a:prstGeom prst="rect">
            <a:avLst/>
          </a:prstGeom>
          <a:noFill/>
        </p:spPr>
        <p:txBody>
          <a:bodyPr wrap="square" rtlCol="0">
            <a:spAutoFit/>
          </a:bodyPr>
          <a:lstStyle/>
          <a:p>
            <a:pPr algn="ctr"/>
            <a:r>
              <a:rPr lang="en-GB" sz="1400"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Another useful website linked to the LA local offer is the Norfolk Community Directory, which contains activities, services and groups to help all of the community connect and lead active lives. It is a brilliant place for parents and children alike to research Norfolk based services and groups which could be beneficial. Click the picture to go to the directory or visit </a:t>
            </a:r>
            <a:r>
              <a:rPr lang="en-GB" sz="1400" dirty="0">
                <a:ln>
                  <a:solidFill>
                    <a:sysClr val="windowText" lastClr="000000"/>
                  </a:solidFill>
                </a:ln>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xmlns="" val="tx"/>
                    </a:ext>
                  </a:extLst>
                </a:hlinkClick>
              </a:rPr>
              <a:t>https://communitydirectory.norfolk.gov.uk</a:t>
            </a:r>
            <a:r>
              <a:rPr lang="en-GB" sz="1400" dirty="0">
                <a:ln>
                  <a:solidFill>
                    <a:sysClr val="windowText" lastClr="000000"/>
                  </a:solidFill>
                </a:ln>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a:t>
            </a:r>
          </a:p>
        </p:txBody>
      </p:sp>
      <p:pic>
        <p:nvPicPr>
          <p:cNvPr id="16" name="Graphic 15" descr="Arrow: Anti-clockwise curve with solid fill">
            <a:extLst>
              <a:ext uri="{FF2B5EF4-FFF2-40B4-BE49-F238E27FC236}">
                <a16:creationId xmlns:a16="http://schemas.microsoft.com/office/drawing/2014/main" id="{9DEED4A9-FCAC-D14D-A693-9159689F00AB}"/>
              </a:ext>
            </a:extLst>
          </p:cNvPr>
          <p:cNvPicPr>
            <a:picLocks/>
          </p:cNvPicPr>
          <p:nvPr/>
        </p:nvPicPr>
        <p:blipFill>
          <a:blip r:embed="rId9">
            <a:extLst>
              <a:ext uri="{96DAC541-7B7A-43D3-8B79-37D633B846F1}">
                <asvg:svgBlip xmlns:asvg="http://schemas.microsoft.com/office/drawing/2016/SVG/main" xmlns="" r:embed="rId10"/>
              </a:ext>
            </a:extLst>
          </a:blip>
          <a:stretch>
            <a:fillRect/>
          </a:stretch>
        </p:blipFill>
        <p:spPr>
          <a:xfrm rot="10043271" flipH="1">
            <a:off x="11188802" y="3024309"/>
            <a:ext cx="914400" cy="914400"/>
          </a:xfrm>
          <a:prstGeom prst="rect">
            <a:avLst/>
          </a:prstGeom>
        </p:spPr>
      </p:pic>
      <p:cxnSp>
        <p:nvCxnSpPr>
          <p:cNvPr id="13" name="Straight Connector 12"/>
          <p:cNvCxnSpPr/>
          <p:nvPr/>
        </p:nvCxnSpPr>
        <p:spPr>
          <a:xfrm>
            <a:off x="593185" y="1517649"/>
            <a:ext cx="902071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288A3948-78A8-209E-99F0-9FB53BA03CAB}"/>
              </a:ext>
            </a:extLst>
          </p:cNvPr>
          <p:cNvGrpSpPr/>
          <p:nvPr/>
        </p:nvGrpSpPr>
        <p:grpSpPr>
          <a:xfrm>
            <a:off x="10419857" y="305249"/>
            <a:ext cx="1561513" cy="1456752"/>
            <a:chOff x="10466363" y="104761"/>
            <a:chExt cx="1561513" cy="1456752"/>
          </a:xfrm>
        </p:grpSpPr>
        <p:sp>
          <p:nvSpPr>
            <p:cNvPr id="8" name="Folded Corner 7">
              <a:extLst>
                <a:ext uri="{FF2B5EF4-FFF2-40B4-BE49-F238E27FC236}">
                  <a16:creationId xmlns:a16="http://schemas.microsoft.com/office/drawing/2014/main" id="{0F21DADC-083F-B24D-DDA7-D62C046D14EC}"/>
                </a:ext>
              </a:extLst>
            </p:cNvPr>
            <p:cNvSpPr/>
            <p:nvPr/>
          </p:nvSpPr>
          <p:spPr>
            <a:xfrm rot="10800000">
              <a:off x="10466363" y="126428"/>
              <a:ext cx="1561513" cy="1435085"/>
            </a:xfrm>
            <a:prstGeom prst="foldedCorner">
              <a:avLst>
                <a:gd name="adj" fmla="val 32199"/>
              </a:avLst>
            </a:prstGeom>
            <a:solidFill>
              <a:srgbClr val="F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hlinkClick r:id="rId11" action="ppaction://hlinksldjump"/>
              <a:extLst>
                <a:ext uri="{FF2B5EF4-FFF2-40B4-BE49-F238E27FC236}">
                  <a16:creationId xmlns:a16="http://schemas.microsoft.com/office/drawing/2014/main" id="{D995FE4A-39BD-A0B7-AEC0-BFF6B4FDCC52}"/>
                </a:ext>
              </a:extLst>
            </p:cNvPr>
            <p:cNvSpPr txBox="1"/>
            <p:nvPr/>
          </p:nvSpPr>
          <p:spPr>
            <a:xfrm>
              <a:off x="10466363" y="932874"/>
              <a:ext cx="1561513" cy="584775"/>
            </a:xfrm>
            <a:prstGeom prst="rect">
              <a:avLst/>
            </a:prstGeom>
            <a:noFill/>
          </p:spPr>
          <p:txBody>
            <a:bodyPr wrap="square" rtlCol="0">
              <a:spAutoFit/>
            </a:bodyPr>
            <a:lstStyle/>
            <a:p>
              <a:pPr algn="ctr"/>
              <a:r>
                <a:rPr lang="en-US" b="1" dirty="0">
                  <a:latin typeface="+mj-lt"/>
                </a:rPr>
                <a:t>CONTENTS</a:t>
              </a:r>
              <a:r>
                <a:rPr lang="en-US" sz="3200" b="1" dirty="0"/>
                <a:t> </a:t>
              </a:r>
            </a:p>
          </p:txBody>
        </p:sp>
        <p:pic>
          <p:nvPicPr>
            <p:cNvPr id="17" name="Picture 16">
              <a:hlinkClick r:id="rId12" action="ppaction://hlinksldjump"/>
              <a:extLst>
                <a:ext uri="{FF2B5EF4-FFF2-40B4-BE49-F238E27FC236}">
                  <a16:creationId xmlns:a16="http://schemas.microsoft.com/office/drawing/2014/main" id="{043A1BAC-AF95-AFE9-F67A-F61C1B7E6050}"/>
                </a:ext>
              </a:extLst>
            </p:cNvPr>
            <p:cNvPicPr>
              <a:picLocks noChangeAspect="1"/>
            </p:cNvPicPr>
            <p:nvPr/>
          </p:nvPicPr>
          <p:blipFill rotWithShape="1">
            <a:blip r:embed="rId13"/>
            <a:srcRect l="-1884" t="20268" r="-1204" b="14256"/>
            <a:stretch/>
          </p:blipFill>
          <p:spPr>
            <a:xfrm>
              <a:off x="10823944" y="104761"/>
              <a:ext cx="1203931" cy="1149882"/>
            </a:xfrm>
            <a:prstGeom prst="ellipse">
              <a:avLst/>
            </a:prstGeom>
            <a:ln>
              <a:noFill/>
            </a:ln>
            <a:effectLst>
              <a:softEdge rad="112500"/>
            </a:effectLst>
          </p:spPr>
        </p:pic>
      </p:grpSp>
      <p:pic>
        <p:nvPicPr>
          <p:cNvPr id="4" name="Picture 3"/>
          <p:cNvPicPr>
            <a:picLocks noChangeAspect="1"/>
          </p:cNvPicPr>
          <p:nvPr/>
        </p:nvPicPr>
        <p:blipFill rotWithShape="1">
          <a:blip r:embed="rId14"/>
          <a:srcRect t="10213" b="4340"/>
          <a:stretch/>
        </p:blipFill>
        <p:spPr>
          <a:xfrm>
            <a:off x="307870" y="1794616"/>
            <a:ext cx="4124325" cy="683663"/>
          </a:xfrm>
          <a:prstGeom prst="rect">
            <a:avLst/>
          </a:prstGeom>
        </p:spPr>
      </p:pic>
      <p:sp>
        <p:nvSpPr>
          <p:cNvPr id="18" name="TextBox 17">
            <a:extLst>
              <a:ext uri="{FF2B5EF4-FFF2-40B4-BE49-F238E27FC236}">
                <a16:creationId xmlns:a16="http://schemas.microsoft.com/office/drawing/2014/main" id="{885F0BFF-2A03-5A48-8801-FD6C6D04D0F7}"/>
              </a:ext>
            </a:extLst>
          </p:cNvPr>
          <p:cNvSpPr txBox="1"/>
          <p:nvPr/>
        </p:nvSpPr>
        <p:spPr>
          <a:xfrm>
            <a:off x="304841" y="5297068"/>
            <a:ext cx="6471974" cy="1384995"/>
          </a:xfrm>
          <a:prstGeom prst="rect">
            <a:avLst/>
          </a:prstGeom>
          <a:noFill/>
        </p:spPr>
        <p:txBody>
          <a:bodyPr wrap="square" rtlCol="0">
            <a:spAutoFit/>
          </a:bodyPr>
          <a:lstStyle/>
          <a:p>
            <a:pPr algn="ctr"/>
            <a:r>
              <a:rPr lang="en-GB" sz="1400" dirty="0">
                <a:latin typeface="Tahoma" panose="020B0604030504040204" pitchFamily="34" charset="0"/>
                <a:ea typeface="Tahoma" panose="020B0604030504040204" pitchFamily="34" charset="0"/>
                <a:cs typeface="Tahoma" panose="020B0604030504040204" pitchFamily="34" charset="0"/>
              </a:rPr>
              <a:t>The LA SEND local offer is available to all and intends to provide clear, comprehensive, accessible and up to date information about services in Norfolk and how to access them. The local offer is developed by the community for its users and is responsive to the needs of the pupils in its care. Click the picture to go to the local offer landing page or go to </a:t>
            </a:r>
            <a:r>
              <a:rPr lang="en-GB" sz="14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xmlns="" val="tx"/>
                    </a:ext>
                  </a:extLst>
                </a:hlinkClick>
              </a:rPr>
              <a:t>https://www.norfolk.gov.uk/children-and-families/send-local-offer</a:t>
            </a:r>
            <a:r>
              <a:rPr lang="en-GB" sz="14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p>
        </p:txBody>
      </p:sp>
      <p:pic>
        <p:nvPicPr>
          <p:cNvPr id="19" name="Graphic 13" descr="Arrow: Anti-clockwise curve with solid fill">
            <a:extLst>
              <a:ext uri="{FF2B5EF4-FFF2-40B4-BE49-F238E27FC236}">
                <a16:creationId xmlns:a16="http://schemas.microsoft.com/office/drawing/2014/main" id="{4E12CA8D-B44F-1E4B-BC50-DB0B70CF98B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4072074" y="1864343"/>
            <a:ext cx="914400" cy="914400"/>
          </a:xfrm>
          <a:prstGeom prst="rect">
            <a:avLst/>
          </a:prstGeom>
        </p:spPr>
      </p:pic>
    </p:spTree>
    <p:extLst>
      <p:ext uri="{BB962C8B-B14F-4D97-AF65-F5344CB8AC3E}">
        <p14:creationId xmlns:p14="http://schemas.microsoft.com/office/powerpoint/2010/main" val="2394276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4ABC0-A0FC-8A4D-8D63-F7BAC5A4D68D}"/>
              </a:ext>
            </a:extLst>
          </p:cNvPr>
          <p:cNvSpPr>
            <a:spLocks noGrp="1"/>
          </p:cNvSpPr>
          <p:nvPr>
            <p:ph type="title"/>
          </p:nvPr>
        </p:nvSpPr>
        <p:spPr/>
        <p:txBody>
          <a:bodyPr/>
          <a:lstStyle/>
          <a:p>
            <a:r>
              <a:rPr lang="en-GB" dirty="0">
                <a:latin typeface="Cooper Black" panose="0208090404030B020404" pitchFamily="18" charset="0"/>
              </a:rPr>
              <a:t>Teaching and the curriculum</a:t>
            </a:r>
          </a:p>
        </p:txBody>
      </p:sp>
      <p:sp>
        <p:nvSpPr>
          <p:cNvPr id="3" name="Content Placeholder 2">
            <a:extLst>
              <a:ext uri="{FF2B5EF4-FFF2-40B4-BE49-F238E27FC236}">
                <a16:creationId xmlns:a16="http://schemas.microsoft.com/office/drawing/2014/main" id="{F919F31E-5781-DE49-BD64-3F8E67ED884C}"/>
              </a:ext>
            </a:extLst>
          </p:cNvPr>
          <p:cNvSpPr>
            <a:spLocks noGrp="1"/>
          </p:cNvSpPr>
          <p:nvPr>
            <p:ph idx="1"/>
          </p:nvPr>
        </p:nvSpPr>
        <p:spPr>
          <a:xfrm>
            <a:off x="285262" y="1902970"/>
            <a:ext cx="11621475" cy="4823855"/>
          </a:xfrm>
        </p:spPr>
        <p:txBody>
          <a:bodyPr>
            <a:noAutofit/>
          </a:bodyPr>
          <a:lstStyle/>
          <a:p>
            <a:r>
              <a:rPr lang="en-GB" sz="1600" dirty="0">
                <a:latin typeface="Tahoma" panose="020B0604030504040204" pitchFamily="34" charset="0"/>
                <a:ea typeface="Tahoma" panose="020B0604030504040204" pitchFamily="34" charset="0"/>
                <a:cs typeface="Tahoma" panose="020B0604030504040204" pitchFamily="34" charset="0"/>
              </a:rPr>
              <a:t>Teachers adapt the work or differentiate  the learning and the delivery of lessons for all learners, especially those children with SEND. Enabling all children to make progress and achieve their full potential. </a:t>
            </a:r>
          </a:p>
          <a:p>
            <a:r>
              <a:rPr lang="en-GB" sz="1600" dirty="0">
                <a:latin typeface="Tahoma" panose="020B0604030504040204" pitchFamily="34" charset="0"/>
                <a:ea typeface="Tahoma" panose="020B0604030504040204" pitchFamily="34" charset="0"/>
                <a:cs typeface="Tahoma" panose="020B0604030504040204" pitchFamily="34" charset="0"/>
              </a:rPr>
              <a:t>All pupils regardless of SEN are supported in their learning using a variety of interventions, differentiated work and learning style. Interventions, group work and 1:1 sessions are common practise across our school, with children and adults working collaboratively across all age groups. All classes have a visual or written timetable on each whiteboard which is discussed each morning for all children. </a:t>
            </a:r>
          </a:p>
          <a:p>
            <a:r>
              <a:rPr lang="en-GB" sz="1600" dirty="0">
                <a:latin typeface="Tahoma" panose="020B0604030504040204" pitchFamily="34" charset="0"/>
                <a:ea typeface="Tahoma" panose="020B0604030504040204" pitchFamily="34" charset="0"/>
                <a:cs typeface="Tahoma" panose="020B0604030504040204" pitchFamily="34" charset="0"/>
              </a:rPr>
              <a:t>Through quality first teaching all learners with SEND are enabled to access the curriculum through;</a:t>
            </a:r>
          </a:p>
          <a:p>
            <a:pPr lvl="1"/>
            <a:r>
              <a:rPr lang="en-GB" sz="1200" b="1" dirty="0">
                <a:latin typeface="Tahoma" panose="020B0604030504040204" pitchFamily="34" charset="0"/>
                <a:ea typeface="Tahoma" panose="020B0604030504040204" pitchFamily="34" charset="0"/>
                <a:cs typeface="Tahoma" panose="020B0604030504040204" pitchFamily="34" charset="0"/>
              </a:rPr>
              <a:t>Clear instructions supported by visual aids and key word prompts</a:t>
            </a:r>
          </a:p>
          <a:p>
            <a:pPr lvl="1"/>
            <a:r>
              <a:rPr lang="en-GB" sz="1200" b="1" dirty="0">
                <a:latin typeface="Tahoma" panose="020B0604030504040204" pitchFamily="34" charset="0"/>
                <a:ea typeface="Tahoma" panose="020B0604030504040204" pitchFamily="34" charset="0"/>
                <a:cs typeface="Tahoma" panose="020B0604030504040204" pitchFamily="34" charset="0"/>
              </a:rPr>
              <a:t>Differentiated choice of work for all learners</a:t>
            </a:r>
          </a:p>
          <a:p>
            <a:pPr lvl="1"/>
            <a:r>
              <a:rPr lang="en-GB" sz="1200" b="1" dirty="0">
                <a:latin typeface="Tahoma" panose="020B0604030504040204" pitchFamily="34" charset="0"/>
                <a:ea typeface="Tahoma" panose="020B0604030504040204" pitchFamily="34" charset="0"/>
                <a:cs typeface="Tahoma" panose="020B0604030504040204" pitchFamily="34" charset="0"/>
              </a:rPr>
              <a:t>Modified and extension materials</a:t>
            </a:r>
          </a:p>
          <a:p>
            <a:pPr lvl="1"/>
            <a:r>
              <a:rPr lang="en-GB" sz="1200" b="1" dirty="0">
                <a:latin typeface="Tahoma" panose="020B0604030504040204" pitchFamily="34" charset="0"/>
                <a:ea typeface="Tahoma" panose="020B0604030504040204" pitchFamily="34" charset="0"/>
                <a:cs typeface="Tahoma" panose="020B0604030504040204" pitchFamily="34" charset="0"/>
              </a:rPr>
              <a:t>Range of groupings used including own choice groups, supportive groups, teacher led groups etc</a:t>
            </a:r>
          </a:p>
          <a:p>
            <a:pPr lvl="1"/>
            <a:r>
              <a:rPr lang="en-GB" sz="1200" b="1" dirty="0">
                <a:latin typeface="Tahoma" panose="020B0604030504040204" pitchFamily="34" charset="0"/>
                <a:ea typeface="Tahoma" panose="020B0604030504040204" pitchFamily="34" charset="0"/>
                <a:cs typeface="Tahoma" panose="020B0604030504040204" pitchFamily="34" charset="0"/>
              </a:rPr>
              <a:t>Clear and concise expectations, visual where possible</a:t>
            </a:r>
          </a:p>
          <a:p>
            <a:pPr lvl="1"/>
            <a:r>
              <a:rPr lang="en-GB" sz="1200" b="1" dirty="0">
                <a:latin typeface="Tahoma" panose="020B0604030504040204" pitchFamily="34" charset="0"/>
                <a:ea typeface="Tahoma" panose="020B0604030504040204" pitchFamily="34" charset="0"/>
                <a:cs typeface="Tahoma" panose="020B0604030504040204" pitchFamily="34" charset="0"/>
              </a:rPr>
              <a:t>Kinaesthetic activities to get hands on with learning</a:t>
            </a:r>
          </a:p>
          <a:p>
            <a:pPr lvl="1"/>
            <a:r>
              <a:rPr lang="en-GB" sz="1200" b="1" dirty="0">
                <a:latin typeface="Tahoma" panose="020B0604030504040204" pitchFamily="34" charset="0"/>
                <a:ea typeface="Tahoma" panose="020B0604030504040204" pitchFamily="34" charset="0"/>
                <a:cs typeface="Tahoma" panose="020B0604030504040204" pitchFamily="34" charset="0"/>
              </a:rPr>
              <a:t>Technological aids such as computers, iPads, laptops, electronic readers, Dictaphones</a:t>
            </a:r>
          </a:p>
          <a:p>
            <a:pPr lvl="1"/>
            <a:r>
              <a:rPr lang="en-GB" sz="1200" b="1" dirty="0">
                <a:latin typeface="Tahoma" panose="020B0604030504040204" pitchFamily="34" charset="0"/>
                <a:ea typeface="Tahoma" panose="020B0604030504040204" pitchFamily="34" charset="0"/>
                <a:cs typeface="Tahoma" panose="020B0604030504040204" pitchFamily="34" charset="0"/>
              </a:rPr>
              <a:t>Extra visual resources such as overlays, notes, recap sheets, spellings and multiplication grids</a:t>
            </a:r>
          </a:p>
          <a:p>
            <a:pPr lvl="1"/>
            <a:r>
              <a:rPr lang="en-GB" sz="1200" b="1" dirty="0">
                <a:latin typeface="Tahoma" panose="020B0604030504040204" pitchFamily="34" charset="0"/>
                <a:ea typeface="Tahoma" panose="020B0604030504040204" pitchFamily="34" charset="0"/>
                <a:cs typeface="Tahoma" panose="020B0604030504040204" pitchFamily="34" charset="0"/>
              </a:rPr>
              <a:t>Dyslexia friendly texts, whiteboards and displays</a:t>
            </a:r>
          </a:p>
          <a:p>
            <a:pPr marL="311150" lvl="1" indent="-285750"/>
            <a:r>
              <a:rPr lang="en-GB" sz="1600" dirty="0">
                <a:latin typeface="Tahoma" panose="020B0604030504040204" pitchFamily="34" charset="0"/>
                <a:ea typeface="Tahoma" panose="020B0604030504040204" pitchFamily="34" charset="0"/>
                <a:cs typeface="Tahoma" panose="020B0604030504040204" pitchFamily="34" charset="0"/>
              </a:rPr>
              <a:t>Teachers and teaching assistants share the interventions to enable the children to have the best provision and expertise for each subject area. If you wish to discuss this with your class teacher, we have an open-door policy, they are available in the mornings before 9am and after school to talk to you. To arrange an appointment please email or call 01485 541402.</a:t>
            </a:r>
          </a:p>
          <a:p>
            <a:endParaRPr lang="en-GB" sz="1600" dirty="0">
              <a:latin typeface="Tahoma" panose="020B0604030504040204" pitchFamily="34" charset="0"/>
              <a:ea typeface="Tahoma" panose="020B0604030504040204" pitchFamily="34" charset="0"/>
              <a:cs typeface="Tahoma" panose="020B0604030504040204" pitchFamily="34" charset="0"/>
            </a:endParaRPr>
          </a:p>
          <a:p>
            <a:endParaRPr lang="en-GB" sz="1600" dirty="0">
              <a:latin typeface="Tahoma" panose="020B0604030504040204" pitchFamily="34" charset="0"/>
              <a:ea typeface="Tahoma" panose="020B0604030504040204" pitchFamily="34" charset="0"/>
              <a:cs typeface="Tahoma" panose="020B0604030504040204" pitchFamily="34" charset="0"/>
            </a:endParaRPr>
          </a:p>
        </p:txBody>
      </p:sp>
      <p:pic>
        <p:nvPicPr>
          <p:cNvPr id="8194" name="Picture 2" descr="Teamwork PNG Transparent Images | PNG All">
            <a:extLst>
              <a:ext uri="{FF2B5EF4-FFF2-40B4-BE49-F238E27FC236}">
                <a16:creationId xmlns:a16="http://schemas.microsoft.com/office/drawing/2014/main" id="{831965E4-4E54-4E4A-AF88-81DF364E0B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5068" y="3505200"/>
            <a:ext cx="3108207" cy="2072138"/>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707485" y="1517649"/>
            <a:ext cx="902071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D224C1D-3DD9-ABF8-4A91-632E301E2848}"/>
              </a:ext>
            </a:extLst>
          </p:cNvPr>
          <p:cNvGrpSpPr/>
          <p:nvPr/>
        </p:nvGrpSpPr>
        <p:grpSpPr>
          <a:xfrm>
            <a:off x="10491762" y="152843"/>
            <a:ext cx="1561513" cy="1456752"/>
            <a:chOff x="10466363" y="104761"/>
            <a:chExt cx="1561513" cy="1456752"/>
          </a:xfrm>
        </p:grpSpPr>
        <p:sp>
          <p:nvSpPr>
            <p:cNvPr id="10" name="Folded Corner 9">
              <a:extLst>
                <a:ext uri="{FF2B5EF4-FFF2-40B4-BE49-F238E27FC236}">
                  <a16:creationId xmlns:a16="http://schemas.microsoft.com/office/drawing/2014/main" id="{CCA66BE8-262C-B55A-0870-E16203F4DAF7}"/>
                </a:ext>
              </a:extLst>
            </p:cNvPr>
            <p:cNvSpPr/>
            <p:nvPr/>
          </p:nvSpPr>
          <p:spPr>
            <a:xfrm rot="10800000">
              <a:off x="10466363" y="126428"/>
              <a:ext cx="1561513" cy="1435085"/>
            </a:xfrm>
            <a:prstGeom prst="foldedCorner">
              <a:avLst>
                <a:gd name="adj" fmla="val 32199"/>
              </a:avLst>
            </a:prstGeom>
            <a:solidFill>
              <a:srgbClr val="F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hlinkClick r:id="rId3" action="ppaction://hlinksldjump"/>
              <a:extLst>
                <a:ext uri="{FF2B5EF4-FFF2-40B4-BE49-F238E27FC236}">
                  <a16:creationId xmlns:a16="http://schemas.microsoft.com/office/drawing/2014/main" id="{16C54A2C-8417-AF68-6105-5E9060FC34D9}"/>
                </a:ext>
              </a:extLst>
            </p:cNvPr>
            <p:cNvSpPr txBox="1"/>
            <p:nvPr/>
          </p:nvSpPr>
          <p:spPr>
            <a:xfrm>
              <a:off x="10466363" y="932874"/>
              <a:ext cx="1561513" cy="584775"/>
            </a:xfrm>
            <a:prstGeom prst="rect">
              <a:avLst/>
            </a:prstGeom>
            <a:noFill/>
          </p:spPr>
          <p:txBody>
            <a:bodyPr wrap="square" rtlCol="0">
              <a:spAutoFit/>
            </a:bodyPr>
            <a:lstStyle/>
            <a:p>
              <a:pPr algn="ctr"/>
              <a:r>
                <a:rPr lang="en-US" b="1" dirty="0">
                  <a:latin typeface="+mj-lt"/>
                </a:rPr>
                <a:t>CONTENTS</a:t>
              </a:r>
              <a:r>
                <a:rPr lang="en-US" sz="3200" b="1" dirty="0"/>
                <a:t> </a:t>
              </a:r>
            </a:p>
          </p:txBody>
        </p:sp>
        <p:pic>
          <p:nvPicPr>
            <p:cNvPr id="12" name="Picture 11">
              <a:hlinkClick r:id="rId4" action="ppaction://hlinksldjump"/>
              <a:extLst>
                <a:ext uri="{FF2B5EF4-FFF2-40B4-BE49-F238E27FC236}">
                  <a16:creationId xmlns:a16="http://schemas.microsoft.com/office/drawing/2014/main" id="{52A427E0-848A-69F9-70F2-883EEA4BC709}"/>
                </a:ext>
              </a:extLst>
            </p:cNvPr>
            <p:cNvPicPr>
              <a:picLocks noChangeAspect="1"/>
            </p:cNvPicPr>
            <p:nvPr/>
          </p:nvPicPr>
          <p:blipFill rotWithShape="1">
            <a:blip r:embed="rId5"/>
            <a:srcRect l="-1884" t="20268" r="-1204" b="14256"/>
            <a:stretch/>
          </p:blipFill>
          <p:spPr>
            <a:xfrm>
              <a:off x="10823944" y="104761"/>
              <a:ext cx="1203931" cy="1149882"/>
            </a:xfrm>
            <a:prstGeom prst="ellipse">
              <a:avLst/>
            </a:prstGeom>
            <a:ln>
              <a:noFill/>
            </a:ln>
            <a:effectLst>
              <a:softEdge rad="112500"/>
            </a:effectLst>
          </p:spPr>
        </p:pic>
      </p:grpSp>
    </p:spTree>
    <p:extLst>
      <p:ext uri="{BB962C8B-B14F-4D97-AF65-F5344CB8AC3E}">
        <p14:creationId xmlns:p14="http://schemas.microsoft.com/office/powerpoint/2010/main" val="1699474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701D4-45D8-5545-A7F6-C06E21044B11}"/>
              </a:ext>
            </a:extLst>
          </p:cNvPr>
          <p:cNvSpPr>
            <a:spLocks noGrp="1"/>
          </p:cNvSpPr>
          <p:nvPr>
            <p:ph type="title"/>
          </p:nvPr>
        </p:nvSpPr>
        <p:spPr>
          <a:xfrm>
            <a:off x="574158" y="372911"/>
            <a:ext cx="10515600" cy="1325563"/>
          </a:xfrm>
        </p:spPr>
        <p:txBody>
          <a:bodyPr>
            <a:normAutofit/>
          </a:bodyPr>
          <a:lstStyle/>
          <a:p>
            <a:r>
              <a:rPr lang="en-US" sz="4000" dirty="0">
                <a:latin typeface="Cooper Black" panose="0208090404030B020404" pitchFamily="18" charset="0"/>
              </a:rPr>
              <a:t>SEND awareness and Staff training</a:t>
            </a:r>
          </a:p>
        </p:txBody>
      </p:sp>
      <p:sp>
        <p:nvSpPr>
          <p:cNvPr id="3" name="Content Placeholder 2">
            <a:extLst>
              <a:ext uri="{FF2B5EF4-FFF2-40B4-BE49-F238E27FC236}">
                <a16:creationId xmlns:a16="http://schemas.microsoft.com/office/drawing/2014/main" id="{ECECD6F9-D812-BB45-8C47-BDECEDD94DC3}"/>
              </a:ext>
            </a:extLst>
          </p:cNvPr>
          <p:cNvSpPr>
            <a:spLocks noGrp="1"/>
          </p:cNvSpPr>
          <p:nvPr>
            <p:ph idx="1"/>
          </p:nvPr>
        </p:nvSpPr>
        <p:spPr>
          <a:xfrm>
            <a:off x="169203" y="1825366"/>
            <a:ext cx="11853594" cy="5489834"/>
          </a:xfrm>
        </p:spPr>
        <p:txBody>
          <a:bodyPr>
            <a:noAutofit/>
          </a:bodyPr>
          <a:lstStyle/>
          <a:p>
            <a:pPr marL="0" indent="0" algn="ctr">
              <a:buNone/>
            </a:pPr>
            <a:r>
              <a:rPr lang="en-US" sz="1800" b="1" dirty="0">
                <a:latin typeface="Comic Sans MS" panose="030F0702030302020204" pitchFamily="66" charset="0"/>
                <a:ea typeface="Tahoma" panose="020B0604030504040204" pitchFamily="34" charset="0"/>
                <a:cs typeface="Tahoma" panose="020B0604030504040204" pitchFamily="34" charset="0"/>
              </a:rPr>
              <a:t>At Ingoldisthorpe Primary School, we are passionate and committed to being a “family school where everyone matters.” As an inclusive school, SEND takes a high priority in our school and we all strive to ensure the best education for all.</a:t>
            </a:r>
          </a:p>
          <a:p>
            <a:pPr marL="0" indent="0" algn="ctr">
              <a:buNone/>
            </a:pPr>
            <a:endParaRPr lang="en-US" sz="100" dirty="0">
              <a:latin typeface="Chalkboard" panose="03050602040202020205" pitchFamily="66" charset="77"/>
              <a:ea typeface="Tahoma" panose="020B0604030504040204" pitchFamily="34" charset="0"/>
              <a:cs typeface="Tahoma" panose="020B0604030504040204" pitchFamily="34" charset="0"/>
            </a:endParaRPr>
          </a:p>
          <a:p>
            <a:pPr marL="0" indent="0">
              <a:buNone/>
            </a:pPr>
            <a:r>
              <a:rPr lang="en-US" sz="1500" dirty="0">
                <a:latin typeface="Tahoma" panose="020B0604030504040204" pitchFamily="34" charset="0"/>
                <a:ea typeface="Tahoma" panose="020B0604030504040204" pitchFamily="34" charset="0"/>
                <a:cs typeface="Tahoma" panose="020B0604030504040204" pitchFamily="34" charset="0"/>
              </a:rPr>
              <a:t>To ensure widespread SEND knowledge and the best education for all in our school we;</a:t>
            </a:r>
          </a:p>
          <a:p>
            <a:pPr marL="1068388" lvl="3" indent="-263525"/>
            <a:r>
              <a:rPr lang="en-US" sz="1500" dirty="0">
                <a:latin typeface="Tahoma" panose="020B0604030504040204" pitchFamily="34" charset="0"/>
                <a:ea typeface="Tahoma" panose="020B0604030504040204" pitchFamily="34" charset="0"/>
                <a:cs typeface="Tahoma" panose="020B0604030504040204" pitchFamily="34" charset="0"/>
              </a:rPr>
              <a:t>Hold regular </a:t>
            </a:r>
            <a:r>
              <a:rPr lang="en-US" sz="1500" dirty="0" smtClean="0">
                <a:latin typeface="Tahoma" panose="020B0604030504040204" pitchFamily="34" charset="0"/>
                <a:ea typeface="Tahoma" panose="020B0604030504040204" pitchFamily="34" charset="0"/>
                <a:cs typeface="Tahoma" panose="020B0604030504040204" pitchFamily="34" charset="0"/>
              </a:rPr>
              <a:t>(twice yearly) whole staff </a:t>
            </a:r>
            <a:r>
              <a:rPr lang="en-US" sz="1500" dirty="0">
                <a:latin typeface="Tahoma" panose="020B0604030504040204" pitchFamily="34" charset="0"/>
                <a:ea typeface="Tahoma" panose="020B0604030504040204" pitchFamily="34" charset="0"/>
                <a:cs typeface="Tahoma" panose="020B0604030504040204" pitchFamily="34" charset="0"/>
              </a:rPr>
              <a:t>SEND training sessions</a:t>
            </a:r>
            <a:r>
              <a:rPr lang="en-US" sz="1500" dirty="0">
                <a:solidFill>
                  <a:schemeClr val="accent6">
                    <a:lumMod val="60000"/>
                    <a:lumOff val="40000"/>
                  </a:schemeClr>
                </a:solidFill>
                <a:latin typeface="Tahoma" panose="020B0604030504040204" pitchFamily="34" charset="0"/>
                <a:ea typeface="Tahoma" panose="020B0604030504040204" pitchFamily="34" charset="0"/>
                <a:cs typeface="Tahoma" panose="020B0604030504040204" pitchFamily="34" charset="0"/>
              </a:rPr>
              <a:t>, </a:t>
            </a:r>
            <a:r>
              <a:rPr lang="en-US" sz="1500" dirty="0">
                <a:solidFill>
                  <a:schemeClr val="accent6">
                    <a:lumMod val="60000"/>
                    <a:lumOff val="40000"/>
                  </a:schemeClr>
                </a:solidFill>
                <a:latin typeface="Tahoma" panose="020B0604030504040204" pitchFamily="34" charset="0"/>
                <a:ea typeface="Tahoma" panose="020B0604030504040204" pitchFamily="34" charset="0"/>
                <a:cs typeface="Tahoma" panose="020B0604030504040204" pitchFamily="34" charset="0"/>
                <a:hlinkClick r:id="rId2" action="ppaction://hlinksldjump">
                  <a:extLst>
                    <a:ext uri="{A12FA001-AC4F-418D-AE19-62706E023703}">
                      <ahyp:hlinkClr xmlns:ahyp="http://schemas.microsoft.com/office/drawing/2018/hyperlinkcolor" xmlns="" val="tx"/>
                    </a:ext>
                  </a:extLst>
                </a:hlinkClick>
              </a:rPr>
              <a:t>(click here to see training log) </a:t>
            </a:r>
            <a:endParaRPr lang="en-US" sz="1500" dirty="0">
              <a:solidFill>
                <a:schemeClr val="accent6">
                  <a:lumMod val="60000"/>
                  <a:lumOff val="40000"/>
                </a:schemeClr>
              </a:solidFill>
              <a:latin typeface="Tahoma" panose="020B0604030504040204" pitchFamily="34" charset="0"/>
              <a:ea typeface="Tahoma" panose="020B0604030504040204" pitchFamily="34" charset="0"/>
              <a:cs typeface="Tahoma" panose="020B0604030504040204" pitchFamily="34" charset="0"/>
            </a:endParaRPr>
          </a:p>
          <a:p>
            <a:pPr marL="1068388" lvl="3" indent="-263525"/>
            <a:r>
              <a:rPr lang="en-US" sz="1500" dirty="0">
                <a:latin typeface="Tahoma" panose="020B0604030504040204" pitchFamily="34" charset="0"/>
                <a:ea typeface="Tahoma" panose="020B0604030504040204" pitchFamily="34" charset="0"/>
                <a:cs typeface="Tahoma" panose="020B0604030504040204" pitchFamily="34" charset="0"/>
              </a:rPr>
              <a:t>Specialist whole staff training including first aid, SLCN and Step-Up training </a:t>
            </a:r>
          </a:p>
          <a:p>
            <a:pPr marL="1068388" lvl="3" indent="-263525"/>
            <a:r>
              <a:rPr lang="en-US" sz="1500" dirty="0">
                <a:latin typeface="Tahoma" panose="020B0604030504040204" pitchFamily="34" charset="0"/>
                <a:ea typeface="Tahoma" panose="020B0604030504040204" pitchFamily="34" charset="0"/>
                <a:cs typeface="Tahoma" panose="020B0604030504040204" pitchFamily="34" charset="0"/>
              </a:rPr>
              <a:t>Thrive workshops to ensure high quality emotional wellbeing provision from our Thrive instructor</a:t>
            </a:r>
          </a:p>
          <a:p>
            <a:pPr marL="1068388" lvl="3" indent="-263525"/>
            <a:r>
              <a:rPr lang="en-US" sz="1500" dirty="0">
                <a:latin typeface="Tahoma" panose="020B0604030504040204" pitchFamily="34" charset="0"/>
                <a:ea typeface="Tahoma" panose="020B0604030504040204" pitchFamily="34" charset="0"/>
                <a:cs typeface="Tahoma" panose="020B0604030504040204" pitchFamily="34" charset="0"/>
              </a:rPr>
              <a:t>Hold staff workshops on different special needs areas including dyslexia, autism and separation </a:t>
            </a:r>
            <a:r>
              <a:rPr lang="en-US" sz="1500" dirty="0" smtClean="0">
                <a:latin typeface="Tahoma" panose="020B0604030504040204" pitchFamily="34" charset="0"/>
                <a:ea typeface="Tahoma" panose="020B0604030504040204" pitchFamily="34" charset="0"/>
                <a:cs typeface="Tahoma" panose="020B0604030504040204" pitchFamily="34" charset="0"/>
              </a:rPr>
              <a:t>anxiety</a:t>
            </a:r>
          </a:p>
          <a:p>
            <a:pPr marL="1068388" lvl="3" indent="-263525"/>
            <a:r>
              <a:rPr lang="en-US" sz="1500" dirty="0" err="1" smtClean="0">
                <a:latin typeface="Tahoma" panose="020B0604030504040204" pitchFamily="34" charset="0"/>
                <a:ea typeface="Tahoma" panose="020B0604030504040204" pitchFamily="34" charset="0"/>
                <a:cs typeface="Tahoma" panose="020B0604030504040204" pitchFamily="34" charset="0"/>
              </a:rPr>
              <a:t>SENDCo</a:t>
            </a:r>
            <a:r>
              <a:rPr lang="en-US" sz="1500" dirty="0" smtClean="0">
                <a:latin typeface="Tahoma" panose="020B0604030504040204" pitchFamily="34" charset="0"/>
                <a:ea typeface="Tahoma" panose="020B0604030504040204" pitchFamily="34" charset="0"/>
                <a:cs typeface="Tahoma" panose="020B0604030504040204" pitchFamily="34" charset="0"/>
              </a:rPr>
              <a:t> holds regular core consultations and meetings with SALT, ASD and communities teams</a:t>
            </a:r>
            <a:endParaRPr lang="en-US" sz="1500" dirty="0">
              <a:latin typeface="Tahoma" panose="020B0604030504040204" pitchFamily="34" charset="0"/>
              <a:ea typeface="Tahoma" panose="020B0604030504040204" pitchFamily="34" charset="0"/>
              <a:cs typeface="Tahoma" panose="020B0604030504040204" pitchFamily="34" charset="0"/>
            </a:endParaRPr>
          </a:p>
          <a:p>
            <a:pPr marL="1068388" lvl="3" indent="-263525"/>
            <a:r>
              <a:rPr lang="en-US" sz="1500" dirty="0">
                <a:latin typeface="Tahoma" panose="020B0604030504040204" pitchFamily="34" charset="0"/>
                <a:ea typeface="Tahoma" panose="020B0604030504040204" pitchFamily="34" charset="0"/>
                <a:cs typeface="Tahoma" panose="020B0604030504040204" pitchFamily="34" charset="0"/>
              </a:rPr>
              <a:t>Create whole school assemblies about differences, disabilities and equality linked to our British Values and our PSHE/ RSE learning</a:t>
            </a:r>
          </a:p>
          <a:p>
            <a:pPr marL="1068388" lvl="3" indent="-263525"/>
            <a:r>
              <a:rPr lang="en-US" sz="1500" dirty="0">
                <a:latin typeface="Tahoma" panose="020B0604030504040204" pitchFamily="34" charset="0"/>
                <a:ea typeface="Tahoma" panose="020B0604030504040204" pitchFamily="34" charset="0"/>
                <a:cs typeface="Tahoma" panose="020B0604030504040204" pitchFamily="34" charset="0"/>
              </a:rPr>
              <a:t>Teach the story of ‘The Prodigal Son’ (</a:t>
            </a:r>
            <a:r>
              <a:rPr lang="en-GB" sz="1500" dirty="0">
                <a:latin typeface="Tahoma" panose="020B0604030504040204" pitchFamily="34" charset="0"/>
                <a:ea typeface="Tahoma" panose="020B0604030504040204" pitchFamily="34" charset="0"/>
                <a:cs typeface="Tahoma" panose="020B0604030504040204" pitchFamily="34" charset="0"/>
              </a:rPr>
              <a:t>Luke 15:11-32) using its teachings to foster a feeling of</a:t>
            </a:r>
            <a:r>
              <a:rPr lang="en-GB" sz="15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1500" dirty="0">
                <a:latin typeface="Tahoma" panose="020B0604030504040204" pitchFamily="34" charset="0"/>
                <a:ea typeface="Tahoma" panose="020B0604030504040204" pitchFamily="34" charset="0"/>
                <a:cs typeface="Tahoma" panose="020B0604030504040204" pitchFamily="34" charset="0"/>
              </a:rPr>
              <a:t>acceptance, kindness and love in our school </a:t>
            </a:r>
          </a:p>
          <a:p>
            <a:pPr marL="1068388" lvl="3" indent="-263525"/>
            <a:r>
              <a:rPr lang="en-US" sz="1500" dirty="0">
                <a:latin typeface="Tahoma" panose="020B0604030504040204" pitchFamily="34" charset="0"/>
                <a:ea typeface="Tahoma" panose="020B0604030504040204" pitchFamily="34" charset="0"/>
                <a:cs typeface="Tahoma" panose="020B0604030504040204" pitchFamily="34" charset="0"/>
              </a:rPr>
              <a:t>Welcome visitors to our school who have a special educational need or disability</a:t>
            </a:r>
          </a:p>
          <a:p>
            <a:pPr marL="1068388" lvl="3" indent="-263525"/>
            <a:r>
              <a:rPr lang="en-US" sz="1500" dirty="0">
                <a:latin typeface="Tahoma" panose="020B0604030504040204" pitchFamily="34" charset="0"/>
                <a:ea typeface="Tahoma" panose="020B0604030504040204" pitchFamily="34" charset="0"/>
                <a:cs typeface="Tahoma" panose="020B0604030504040204" pitchFamily="34" charset="0"/>
              </a:rPr>
              <a:t>Hold regular time to talk sessions in each class to discuss different needs and differences in our lives, as we believe it is vital for children to learn about and understand special educational needs and disabilities</a:t>
            </a:r>
          </a:p>
          <a:p>
            <a:pPr lvl="3"/>
            <a:endParaRPr lang="en-US" sz="15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3600" dirty="0">
                <a:latin typeface="Tahoma" panose="020B0604030504040204" pitchFamily="34" charset="0"/>
                <a:ea typeface="Tahoma" panose="020B0604030504040204" pitchFamily="34" charset="0"/>
                <a:cs typeface="Tahoma" panose="020B0604030504040204" pitchFamily="34" charset="0"/>
              </a:rPr>
              <a:t> </a:t>
            </a:r>
          </a:p>
        </p:txBody>
      </p:sp>
      <p:pic>
        <p:nvPicPr>
          <p:cNvPr id="2052" name="Picture 4" descr="Special Education - Special Needs Clip Art, HD Png Download - kindpng">
            <a:extLst>
              <a:ext uri="{FF2B5EF4-FFF2-40B4-BE49-F238E27FC236}">
                <a16:creationId xmlns:a16="http://schemas.microsoft.com/office/drawing/2014/main" id="{1AAFBD11-4FF1-6049-B2FA-BF142A07F0D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561" b="89664" l="4419" r="93605">
                        <a14:foregroundMark x1="16055" y1="19824" x2="19186" y2="21705"/>
                        <a14:foregroundMark x1="19186" y1="21705" x2="19302" y2="22222"/>
                        <a14:foregroundMark x1="4419" y1="33592" x2="12442" y2="40827"/>
                        <a14:foregroundMark x1="29884" y1="36951" x2="39419" y2="42636"/>
                        <a14:foregroundMark x1="39419" y1="42636" x2="40000" y2="42636"/>
                        <a14:foregroundMark x1="47247" y1="37468" x2="55698" y2="58398"/>
                        <a14:foregroundMark x1="46991" y1="36834" x2="47247" y2="37468"/>
                        <a14:foregroundMark x1="40465" y1="20672" x2="43579" y2="28386"/>
                        <a14:foregroundMark x1="55698" y1="58398" x2="56047" y2="58656"/>
                        <a14:foregroundMark x1="52791" y1="17571" x2="52791" y2="17571"/>
                        <a14:foregroundMark x1="64419" y1="52196" x2="64419" y2="52196"/>
                        <a14:foregroundMark x1="80814" y1="49096" x2="80814" y2="49096"/>
                        <a14:foregroundMark x1="78605" y1="56331" x2="78605" y2="56331"/>
                        <a14:foregroundMark x1="78605" y1="49871" x2="79472" y2="65290"/>
                        <a14:foregroundMark x1="87326" y1="44961" x2="93605" y2="44961"/>
                        <a14:foregroundMark x1="82326" y1="29457" x2="82326" y2="29457"/>
                        <a14:backgroundMark x1="13837" y1="20672" x2="13837" y2="20672"/>
                        <a14:backgroundMark x1="13488" y1="20672" x2="13488" y2="27907"/>
                        <a14:backgroundMark x1="13488" y1="25581" x2="13488" y2="19897"/>
                        <a14:backgroundMark x1="44302" y1="31525" x2="45581" y2="33075"/>
                        <a14:backgroundMark x1="43488" y1="30491" x2="46628" y2="37468"/>
                        <a14:backgroundMark x1="46628" y1="37468" x2="46628" y2="37468"/>
                        <a14:backgroundMark x1="78837" y1="67959" x2="79186" y2="67700"/>
                        <a14:backgroundMark x1="79070" y1="68475" x2="79767" y2="70543"/>
                        <a14:backgroundMark x1="78953" y1="67442" x2="79419" y2="67700"/>
                        <a14:backgroundMark x1="79186" y1="67442" x2="79186" y2="67442"/>
                        <a14:backgroundMark x1="79186" y1="67442" x2="79186" y2="67442"/>
                        <a14:backgroundMark x1="79070" y1="67442" x2="79535" y2="66667"/>
                        <a14:backgroundMark x1="79070" y1="67959" x2="79767" y2="68992"/>
                        <a14:backgroundMark x1="43140" y1="29716" x2="44767" y2="30491"/>
                        <a14:backgroundMark x1="14651" y1="17829" x2="15233" y2="18346"/>
                        <a14:backgroundMark x1="14651" y1="18088" x2="15233" y2="20672"/>
                      </a14:backgroundRemoval>
                    </a14:imgEffect>
                  </a14:imgLayer>
                </a14:imgProps>
              </a:ext>
              <a:ext uri="{28A0092B-C50C-407E-A947-70E740481C1C}">
                <a14:useLocalDpi xmlns:a14="http://schemas.microsoft.com/office/drawing/2010/main" val="0"/>
              </a:ext>
            </a:extLst>
          </a:blip>
          <a:srcRect/>
          <a:stretch>
            <a:fillRect/>
          </a:stretch>
        </p:blipFill>
        <p:spPr bwMode="auto">
          <a:xfrm rot="649474">
            <a:off x="8888530" y="2614655"/>
            <a:ext cx="3304277" cy="148692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364585" y="1517649"/>
            <a:ext cx="974461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F57EC764-066D-7BF4-0A01-C96FFAE8476E}"/>
              </a:ext>
            </a:extLst>
          </p:cNvPr>
          <p:cNvGrpSpPr/>
          <p:nvPr/>
        </p:nvGrpSpPr>
        <p:grpSpPr>
          <a:xfrm>
            <a:off x="10419857" y="293057"/>
            <a:ext cx="1561513" cy="1456752"/>
            <a:chOff x="10466363" y="104761"/>
            <a:chExt cx="1561513" cy="1456752"/>
          </a:xfrm>
        </p:grpSpPr>
        <p:sp>
          <p:nvSpPr>
            <p:cNvPr id="10" name="Folded Corner 9">
              <a:extLst>
                <a:ext uri="{FF2B5EF4-FFF2-40B4-BE49-F238E27FC236}">
                  <a16:creationId xmlns:a16="http://schemas.microsoft.com/office/drawing/2014/main" id="{CBDEF63D-60C6-6DD3-F915-01FA932EAAE6}"/>
                </a:ext>
              </a:extLst>
            </p:cNvPr>
            <p:cNvSpPr/>
            <p:nvPr/>
          </p:nvSpPr>
          <p:spPr>
            <a:xfrm rot="10800000">
              <a:off x="10466363" y="126428"/>
              <a:ext cx="1561513" cy="1435085"/>
            </a:xfrm>
            <a:prstGeom prst="foldedCorner">
              <a:avLst>
                <a:gd name="adj" fmla="val 32199"/>
              </a:avLst>
            </a:prstGeom>
            <a:solidFill>
              <a:srgbClr val="F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hlinkClick r:id="rId5" action="ppaction://hlinksldjump"/>
              <a:extLst>
                <a:ext uri="{FF2B5EF4-FFF2-40B4-BE49-F238E27FC236}">
                  <a16:creationId xmlns:a16="http://schemas.microsoft.com/office/drawing/2014/main" id="{E0CA6BDB-F632-FB38-530B-D0F09FB992D2}"/>
                </a:ext>
              </a:extLst>
            </p:cNvPr>
            <p:cNvSpPr txBox="1"/>
            <p:nvPr/>
          </p:nvSpPr>
          <p:spPr>
            <a:xfrm>
              <a:off x="10466363" y="932874"/>
              <a:ext cx="1561513" cy="584775"/>
            </a:xfrm>
            <a:prstGeom prst="rect">
              <a:avLst/>
            </a:prstGeom>
            <a:noFill/>
          </p:spPr>
          <p:txBody>
            <a:bodyPr wrap="square" rtlCol="0">
              <a:spAutoFit/>
            </a:bodyPr>
            <a:lstStyle/>
            <a:p>
              <a:pPr algn="ctr"/>
              <a:r>
                <a:rPr lang="en-US" b="1" dirty="0">
                  <a:latin typeface="+mj-lt"/>
                </a:rPr>
                <a:t>CONTENTS</a:t>
              </a:r>
              <a:r>
                <a:rPr lang="en-US" sz="3200" b="1" dirty="0"/>
                <a:t> </a:t>
              </a:r>
            </a:p>
          </p:txBody>
        </p:sp>
        <p:pic>
          <p:nvPicPr>
            <p:cNvPr id="12" name="Picture 11">
              <a:hlinkClick r:id="rId6" action="ppaction://hlinksldjump"/>
              <a:extLst>
                <a:ext uri="{FF2B5EF4-FFF2-40B4-BE49-F238E27FC236}">
                  <a16:creationId xmlns:a16="http://schemas.microsoft.com/office/drawing/2014/main" id="{85FED48B-1CAC-5C68-0C52-EFA507830F48}"/>
                </a:ext>
              </a:extLst>
            </p:cNvPr>
            <p:cNvPicPr>
              <a:picLocks noChangeAspect="1"/>
            </p:cNvPicPr>
            <p:nvPr/>
          </p:nvPicPr>
          <p:blipFill rotWithShape="1">
            <a:blip r:embed="rId7"/>
            <a:srcRect l="-1884" t="20268" r="-1204" b="14256"/>
            <a:stretch/>
          </p:blipFill>
          <p:spPr>
            <a:xfrm>
              <a:off x="10823944" y="104761"/>
              <a:ext cx="1203931" cy="1149882"/>
            </a:xfrm>
            <a:prstGeom prst="ellipse">
              <a:avLst/>
            </a:prstGeom>
            <a:ln>
              <a:noFill/>
            </a:ln>
            <a:effectLst>
              <a:softEdge rad="112500"/>
            </a:effectLst>
          </p:spPr>
        </p:pic>
      </p:grpSp>
    </p:spTree>
    <p:extLst>
      <p:ext uri="{BB962C8B-B14F-4D97-AF65-F5344CB8AC3E}">
        <p14:creationId xmlns:p14="http://schemas.microsoft.com/office/powerpoint/2010/main" val="8669251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59957-A8E2-B14A-B6B9-16D810DAD114}"/>
              </a:ext>
            </a:extLst>
          </p:cNvPr>
          <p:cNvSpPr>
            <a:spLocks noGrp="1"/>
          </p:cNvSpPr>
          <p:nvPr>
            <p:ph type="title"/>
          </p:nvPr>
        </p:nvSpPr>
        <p:spPr>
          <a:xfrm>
            <a:off x="452661" y="298689"/>
            <a:ext cx="10515600" cy="1325563"/>
          </a:xfrm>
        </p:spPr>
        <p:txBody>
          <a:bodyPr/>
          <a:lstStyle/>
          <a:p>
            <a:r>
              <a:rPr lang="en-GB" dirty="0">
                <a:latin typeface="Cooper Black" panose="0208090404030B020404" pitchFamily="18" charset="0"/>
              </a:rPr>
              <a:t>External agencies</a:t>
            </a:r>
          </a:p>
        </p:txBody>
      </p:sp>
      <p:sp>
        <p:nvSpPr>
          <p:cNvPr id="3" name="Content Placeholder 2">
            <a:extLst>
              <a:ext uri="{FF2B5EF4-FFF2-40B4-BE49-F238E27FC236}">
                <a16:creationId xmlns:a16="http://schemas.microsoft.com/office/drawing/2014/main" id="{A6948B88-815E-7E4F-B885-430E1BB20DB4}"/>
              </a:ext>
            </a:extLst>
          </p:cNvPr>
          <p:cNvSpPr>
            <a:spLocks noGrp="1"/>
          </p:cNvSpPr>
          <p:nvPr>
            <p:ph idx="1"/>
          </p:nvPr>
        </p:nvSpPr>
        <p:spPr>
          <a:xfrm>
            <a:off x="1319635" y="2650947"/>
            <a:ext cx="9044460" cy="4879877"/>
          </a:xfrm>
        </p:spPr>
        <p:txBody>
          <a:bodyPr>
            <a:noAutofit/>
          </a:bodyPr>
          <a:lstStyle/>
          <a:p>
            <a:pPr marL="0" indent="0">
              <a:lnSpc>
                <a:spcPct val="80000"/>
              </a:lnSpc>
              <a:buNone/>
            </a:pPr>
            <a:r>
              <a:rPr lang="en-GB" altLang="en-US" sz="1300" dirty="0">
                <a:latin typeface="Tahoma" panose="020B0604030504040204" pitchFamily="34" charset="0"/>
                <a:ea typeface="Tahoma" panose="020B0604030504040204" pitchFamily="34" charset="0"/>
                <a:cs typeface="Tahoma" panose="020B0604030504040204" pitchFamily="34" charset="0"/>
              </a:rPr>
              <a:t>External support agencies we have used include:</a:t>
            </a:r>
          </a:p>
          <a:p>
            <a:pPr lvl="1">
              <a:lnSpc>
                <a:spcPct val="80000"/>
              </a:lnSpc>
            </a:pPr>
            <a:r>
              <a:rPr lang="en-GB" altLang="en-US" sz="1300" dirty="0">
                <a:latin typeface="Tahoma" panose="020B0604030504040204" pitchFamily="34" charset="0"/>
                <a:ea typeface="Tahoma" panose="020B0604030504040204" pitchFamily="34" charset="0"/>
                <a:cs typeface="Tahoma" panose="020B0604030504040204" pitchFamily="34" charset="0"/>
              </a:rPr>
              <a:t>Access Through Technology – (loaning technology to children who struggle to access the curriculum)</a:t>
            </a:r>
          </a:p>
          <a:p>
            <a:pPr lvl="1">
              <a:lnSpc>
                <a:spcPct val="80000"/>
              </a:lnSpc>
            </a:pPr>
            <a:r>
              <a:rPr lang="en-GB" altLang="en-US" sz="1300" dirty="0">
                <a:latin typeface="Tahoma" panose="020B0604030504040204" pitchFamily="34" charset="0"/>
                <a:ea typeface="Tahoma" panose="020B0604030504040204" pitchFamily="34" charset="0"/>
                <a:cs typeface="Tahoma" panose="020B0604030504040204" pitchFamily="34" charset="0"/>
              </a:rPr>
              <a:t>East Coast Community Health Care Speech and Language Team (ECCH provide assessments and SLCN work)</a:t>
            </a:r>
          </a:p>
          <a:p>
            <a:pPr lvl="1">
              <a:lnSpc>
                <a:spcPct val="80000"/>
              </a:lnSpc>
            </a:pPr>
            <a:r>
              <a:rPr lang="en-GB" altLang="en-US" sz="1300" dirty="0">
                <a:latin typeface="Tahoma" panose="020B0604030504040204" pitchFamily="34" charset="0"/>
                <a:ea typeface="Tahoma" panose="020B0604030504040204" pitchFamily="34" charset="0"/>
                <a:cs typeface="Tahoma" panose="020B0604030504040204" pitchFamily="34" charset="0"/>
              </a:rPr>
              <a:t>Nelsons Journey (supporting young people who have experience a significant bereavement in their young lives)</a:t>
            </a:r>
          </a:p>
          <a:p>
            <a:pPr lvl="1">
              <a:lnSpc>
                <a:spcPct val="80000"/>
              </a:lnSpc>
            </a:pPr>
            <a:r>
              <a:rPr lang="en-GB" altLang="en-US" sz="1300" dirty="0">
                <a:latin typeface="Tahoma" panose="020B0604030504040204" pitchFamily="34" charset="0"/>
                <a:ea typeface="Tahoma" panose="020B0604030504040204" pitchFamily="34" charset="0"/>
                <a:cs typeface="Tahoma" panose="020B0604030504040204" pitchFamily="34" charset="0"/>
              </a:rPr>
              <a:t>Norfolk Early Help (to support families in crisis or having difficulties)</a:t>
            </a:r>
          </a:p>
          <a:p>
            <a:pPr lvl="1">
              <a:lnSpc>
                <a:spcPct val="80000"/>
              </a:lnSpc>
            </a:pPr>
            <a:r>
              <a:rPr lang="en-GB" altLang="en-US" sz="1300" dirty="0">
                <a:latin typeface="Tahoma" panose="020B0604030504040204" pitchFamily="34" charset="0"/>
                <a:ea typeface="Tahoma" panose="020B0604030504040204" pitchFamily="34" charset="0"/>
                <a:cs typeface="Tahoma" panose="020B0604030504040204" pitchFamily="34" charset="0"/>
              </a:rPr>
              <a:t>Norfolk Educational Psychology Service </a:t>
            </a:r>
            <a:r>
              <a:rPr lang="en-GB" altLang="en-US" sz="1100" dirty="0">
                <a:latin typeface="Tahoma" panose="020B0604030504040204" pitchFamily="34" charset="0"/>
                <a:ea typeface="Tahoma" panose="020B0604030504040204" pitchFamily="34" charset="0"/>
                <a:cs typeface="Tahoma" panose="020B0604030504040204" pitchFamily="34" charset="0"/>
              </a:rPr>
              <a:t>(to assess and advise best practise for children struggling to access the curriculum)</a:t>
            </a:r>
          </a:p>
          <a:p>
            <a:pPr lvl="1">
              <a:lnSpc>
                <a:spcPct val="80000"/>
              </a:lnSpc>
            </a:pPr>
            <a:r>
              <a:rPr lang="en-GB" altLang="en-US" sz="1300" dirty="0">
                <a:latin typeface="Tahoma" panose="020B0604030504040204" pitchFamily="34" charset="0"/>
                <a:ea typeface="Tahoma" panose="020B0604030504040204" pitchFamily="34" charset="0"/>
                <a:cs typeface="Tahoma" panose="020B0604030504040204" pitchFamily="34" charset="0"/>
              </a:rPr>
              <a:t>Paediatricians </a:t>
            </a:r>
          </a:p>
          <a:p>
            <a:pPr lvl="1">
              <a:lnSpc>
                <a:spcPct val="80000"/>
              </a:lnSpc>
            </a:pPr>
            <a:r>
              <a:rPr lang="en-GB" altLang="en-US" sz="1300" dirty="0">
                <a:latin typeface="Tahoma" panose="020B0604030504040204" pitchFamily="34" charset="0"/>
                <a:ea typeface="Tahoma" panose="020B0604030504040204" pitchFamily="34" charset="0"/>
                <a:cs typeface="Tahoma" panose="020B0604030504040204" pitchFamily="34" charset="0"/>
              </a:rPr>
              <a:t>Links with the Church and our Reverend (surrounding bereavement)</a:t>
            </a:r>
          </a:p>
          <a:p>
            <a:pPr lvl="1">
              <a:lnSpc>
                <a:spcPct val="80000"/>
              </a:lnSpc>
            </a:pPr>
            <a:r>
              <a:rPr lang="en-GB" altLang="en-US" sz="1300" dirty="0">
                <a:latin typeface="Tahoma" panose="020B0604030504040204" pitchFamily="34" charset="0"/>
                <a:ea typeface="Tahoma" panose="020B0604030504040204" pitchFamily="34" charset="0"/>
                <a:cs typeface="Tahoma" panose="020B0604030504040204" pitchFamily="34" charset="0"/>
              </a:rPr>
              <a:t>Point 1 (Just One - mental health and well being support for children)</a:t>
            </a:r>
          </a:p>
          <a:p>
            <a:pPr lvl="1">
              <a:lnSpc>
                <a:spcPct val="80000"/>
              </a:lnSpc>
            </a:pPr>
            <a:r>
              <a:rPr lang="en-GB" altLang="en-US" sz="1300" dirty="0">
                <a:latin typeface="Tahoma" panose="020B0604030504040204" pitchFamily="34" charset="0"/>
                <a:ea typeface="Tahoma" panose="020B0604030504040204" pitchFamily="34" charset="0"/>
                <a:cs typeface="Tahoma" panose="020B0604030504040204" pitchFamily="34" charset="0"/>
              </a:rPr>
              <a:t>Mermaids UK (help for children who are struggling with their identity)</a:t>
            </a:r>
          </a:p>
          <a:p>
            <a:pPr lvl="1">
              <a:lnSpc>
                <a:spcPct val="80000"/>
              </a:lnSpc>
            </a:pPr>
            <a:r>
              <a:rPr lang="en-GB" altLang="en-US" sz="1300" dirty="0">
                <a:latin typeface="Tahoma" panose="020B0604030504040204" pitchFamily="34" charset="0"/>
                <a:ea typeface="Tahoma" panose="020B0604030504040204" pitchFamily="34" charset="0"/>
                <a:cs typeface="Tahoma" panose="020B0604030504040204" pitchFamily="34" charset="0"/>
              </a:rPr>
              <a:t>Occupational Therapists (advice and support for children who struggle with fine or gross motor skills)</a:t>
            </a:r>
          </a:p>
          <a:p>
            <a:pPr lvl="1">
              <a:lnSpc>
                <a:spcPct val="80000"/>
              </a:lnSpc>
            </a:pPr>
            <a:r>
              <a:rPr lang="en-GB" altLang="en-US" sz="1300" dirty="0">
                <a:latin typeface="Tahoma" panose="020B0604030504040204" pitchFamily="34" charset="0"/>
                <a:ea typeface="Tahoma" panose="020B0604030504040204" pitchFamily="34" charset="0"/>
                <a:cs typeface="Tahoma" panose="020B0604030504040204" pitchFamily="34" charset="0"/>
              </a:rPr>
              <a:t>School Nursing Team (supporting children with difficulties from bed wetting to emotional resilience to abuse)</a:t>
            </a:r>
          </a:p>
          <a:p>
            <a:pPr lvl="1">
              <a:lnSpc>
                <a:spcPct val="80000"/>
              </a:lnSpc>
            </a:pPr>
            <a:r>
              <a:rPr lang="en-GB" altLang="en-US" sz="1300" dirty="0">
                <a:latin typeface="Tahoma" panose="020B0604030504040204" pitchFamily="34" charset="0"/>
                <a:ea typeface="Tahoma" panose="020B0604030504040204" pitchFamily="34" charset="0"/>
                <a:cs typeface="Tahoma" panose="020B0604030504040204" pitchFamily="34" charset="0"/>
              </a:rPr>
              <a:t>Virtual School Sensory Support (supporting children with sensory needs to access schools)</a:t>
            </a:r>
          </a:p>
          <a:p>
            <a:pPr lvl="1">
              <a:lnSpc>
                <a:spcPct val="80000"/>
              </a:lnSpc>
            </a:pPr>
            <a:r>
              <a:rPr lang="en-GB" altLang="en-US" sz="1300" dirty="0">
                <a:latin typeface="Tahoma" panose="020B0604030504040204" pitchFamily="34" charset="0"/>
                <a:ea typeface="Tahoma" panose="020B0604030504040204" pitchFamily="34" charset="0"/>
                <a:cs typeface="Tahoma" panose="020B0604030504040204" pitchFamily="34" charset="0"/>
              </a:rPr>
              <a:t>Virtual school (supporting children from all different backgrounds to succeed in school)</a:t>
            </a:r>
          </a:p>
          <a:p>
            <a:pPr lvl="1">
              <a:lnSpc>
                <a:spcPct val="80000"/>
              </a:lnSpc>
            </a:pPr>
            <a:r>
              <a:rPr lang="en-GB" altLang="en-US" sz="1300" dirty="0">
                <a:latin typeface="Tahoma" panose="020B0604030504040204" pitchFamily="34" charset="0"/>
                <a:ea typeface="Tahoma" panose="020B0604030504040204" pitchFamily="34" charset="0"/>
                <a:cs typeface="Tahoma" panose="020B0604030504040204" pitchFamily="34" charset="0"/>
              </a:rPr>
              <a:t>Special school's links (working with special schools to improve our provision)</a:t>
            </a:r>
          </a:p>
          <a:p>
            <a:pPr lvl="1">
              <a:lnSpc>
                <a:spcPct val="80000"/>
              </a:lnSpc>
            </a:pPr>
            <a:r>
              <a:rPr lang="en-GB" altLang="en-US" sz="1300" dirty="0">
                <a:latin typeface="Tahoma" panose="020B0604030504040204" pitchFamily="34" charset="0"/>
                <a:ea typeface="Tahoma" panose="020B0604030504040204" pitchFamily="34" charset="0"/>
                <a:cs typeface="Tahoma" panose="020B0604030504040204" pitchFamily="34" charset="0"/>
              </a:rPr>
              <a:t>Reintegration into school team (helping those who have been out of school for extended periods)</a:t>
            </a:r>
          </a:p>
          <a:p>
            <a:pPr marL="17463" lvl="1" indent="0" algn="ctr">
              <a:lnSpc>
                <a:spcPct val="80000"/>
              </a:lnSpc>
              <a:buNone/>
            </a:pPr>
            <a:r>
              <a:rPr lang="en-GB" altLang="en-US" sz="1300" b="1" dirty="0">
                <a:latin typeface="Tahoma" panose="020B0604030504040204" pitchFamily="34" charset="0"/>
                <a:ea typeface="Tahoma" panose="020B0604030504040204" pitchFamily="34" charset="0"/>
                <a:cs typeface="Tahoma" panose="020B0604030504040204" pitchFamily="34" charset="0"/>
              </a:rPr>
              <a:t>These service are intended to help your child and your family to succeed.                                                       Most are voluntary and would be referred to with parental consent.</a:t>
            </a:r>
          </a:p>
          <a:p>
            <a:endParaRPr lang="en-GB" sz="1300" dirty="0">
              <a:latin typeface="Tahoma" panose="020B0604030504040204" pitchFamily="34" charset="0"/>
              <a:ea typeface="Tahoma" panose="020B0604030504040204" pitchFamily="34" charset="0"/>
              <a:cs typeface="Tahoma" panose="020B0604030504040204" pitchFamily="34" charset="0"/>
            </a:endParaRPr>
          </a:p>
        </p:txBody>
      </p:sp>
      <p:sp>
        <p:nvSpPr>
          <p:cNvPr id="13" name="Rectangle 12">
            <a:extLst>
              <a:ext uri="{FF2B5EF4-FFF2-40B4-BE49-F238E27FC236}">
                <a16:creationId xmlns:a16="http://schemas.microsoft.com/office/drawing/2014/main" id="{76153AC7-A2CE-0E4A-B31D-3193B31DEB93}"/>
              </a:ext>
            </a:extLst>
          </p:cNvPr>
          <p:cNvSpPr/>
          <p:nvPr/>
        </p:nvSpPr>
        <p:spPr>
          <a:xfrm>
            <a:off x="391591" y="1743038"/>
            <a:ext cx="11425909" cy="830997"/>
          </a:xfrm>
          <a:prstGeom prst="rect">
            <a:avLst/>
          </a:prstGeom>
        </p:spPr>
        <p:txBody>
          <a:bodyPr wrap="square">
            <a:spAutoFit/>
          </a:bodyPr>
          <a:lstStyle/>
          <a:p>
            <a:pPr algn="ctr">
              <a:lnSpc>
                <a:spcPct val="80000"/>
              </a:lnSpc>
            </a:pPr>
            <a:r>
              <a:rPr lang="en-GB" altLang="en-US" sz="1500" b="1" dirty="0">
                <a:latin typeface="Tahoma" panose="020B0604030504040204" pitchFamily="34" charset="0"/>
                <a:ea typeface="Tahoma" panose="020B0604030504040204" pitchFamily="34" charset="0"/>
                <a:cs typeface="Tahoma" panose="020B0604030504040204" pitchFamily="34" charset="0"/>
              </a:rPr>
              <a:t>Where appropriate children may need to be referred to external services for advice, support and guidance to ensure the best provision for each child. Referrals are usually completed by the school SENDCo or by your GP. Our school SENDCo makes sure that good bonds are fostered between our school and external agencies to receive the best advice, support and informal help possible for our learners. </a:t>
            </a:r>
          </a:p>
        </p:txBody>
      </p:sp>
      <p:pic>
        <p:nvPicPr>
          <p:cNvPr id="3074" name="Picture 2" descr="Homepage - Mermaids">
            <a:hlinkClick r:id="rId2"/>
            <a:extLst>
              <a:ext uri="{FF2B5EF4-FFF2-40B4-BE49-F238E27FC236}">
                <a16:creationId xmlns:a16="http://schemas.microsoft.com/office/drawing/2014/main" id="{7C6136D4-91D8-A643-B5BC-7BBB0C5BB1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 y="2564367"/>
            <a:ext cx="1054686" cy="105468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Just One Norfolk - return to school resources | Caring Together">
            <a:hlinkClick r:id="rId4"/>
            <a:extLst>
              <a:ext uri="{FF2B5EF4-FFF2-40B4-BE49-F238E27FC236}">
                <a16:creationId xmlns:a16="http://schemas.microsoft.com/office/drawing/2014/main" id="{43232637-5206-5D40-A102-0A62A769EF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375" t="16707" r="12542" b="21817"/>
          <a:stretch/>
        </p:blipFill>
        <p:spPr bwMode="auto">
          <a:xfrm rot="21061000">
            <a:off x="189548" y="5429612"/>
            <a:ext cx="1560499" cy="111981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ERVICE CRITERIA">
            <a:hlinkClick r:id="rId4"/>
            <a:extLst>
              <a:ext uri="{FF2B5EF4-FFF2-40B4-BE49-F238E27FC236}">
                <a16:creationId xmlns:a16="http://schemas.microsoft.com/office/drawing/2014/main" id="{C53D38E2-B722-0741-B0B7-4BF224C217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89619">
            <a:off x="9671837" y="5774421"/>
            <a:ext cx="2250081" cy="92840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Nelson&amp;#39;s Journey: Our chosen charity | Norwich Mumbler">
            <a:hlinkClick r:id="rId7"/>
            <a:extLst>
              <a:ext uri="{FF2B5EF4-FFF2-40B4-BE49-F238E27FC236}">
                <a16:creationId xmlns:a16="http://schemas.microsoft.com/office/drawing/2014/main" id="{6A23ED0F-7584-9749-942C-CA5A0A329FB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085002">
            <a:off x="10351642" y="2585029"/>
            <a:ext cx="1736967" cy="1215962"/>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Access Through Technology – Connecticut Tech Act Project">
            <a:hlinkClick r:id="rId9"/>
            <a:extLst>
              <a:ext uri="{FF2B5EF4-FFF2-40B4-BE49-F238E27FC236}">
                <a16:creationId xmlns:a16="http://schemas.microsoft.com/office/drawing/2014/main" id="{64F6399A-5B1F-5A48-82A0-D110C765C9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56493">
            <a:off x="6489145" y="366733"/>
            <a:ext cx="3533158" cy="88132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Graphical user interface, application, Teams&#10;&#10;Description automatically generated">
            <a:hlinkClick r:id="rId11"/>
            <a:extLst>
              <a:ext uri="{FF2B5EF4-FFF2-40B4-BE49-F238E27FC236}">
                <a16:creationId xmlns:a16="http://schemas.microsoft.com/office/drawing/2014/main" id="{7680CCD6-2ADF-644A-8E83-84BA5D9536B2}"/>
              </a:ext>
            </a:extLst>
          </p:cNvPr>
          <p:cNvPicPr>
            <a:picLocks noChangeAspect="1"/>
          </p:cNvPicPr>
          <p:nvPr/>
        </p:nvPicPr>
        <p:blipFill>
          <a:blip r:embed="rId12"/>
          <a:stretch>
            <a:fillRect/>
          </a:stretch>
        </p:blipFill>
        <p:spPr>
          <a:xfrm rot="283186">
            <a:off x="7502456" y="4194334"/>
            <a:ext cx="2523744" cy="711441"/>
          </a:xfrm>
          <a:prstGeom prst="rect">
            <a:avLst/>
          </a:prstGeom>
        </p:spPr>
      </p:pic>
      <p:pic>
        <p:nvPicPr>
          <p:cNvPr id="3076" name="Picture 4" descr="East Coast Community Healthcare CIC">
            <a:hlinkClick r:id="rId13"/>
            <a:extLst>
              <a:ext uri="{FF2B5EF4-FFF2-40B4-BE49-F238E27FC236}">
                <a16:creationId xmlns:a16="http://schemas.microsoft.com/office/drawing/2014/main" id="{3ABEF5C2-84D9-974F-BBA4-BFBFF0CD6BF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99397">
            <a:off x="9952261" y="4120310"/>
            <a:ext cx="2032000" cy="116205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Virtual School for Sensory Support - Schools">
            <a:hlinkClick r:id="rId15"/>
            <a:extLst>
              <a:ext uri="{FF2B5EF4-FFF2-40B4-BE49-F238E27FC236}">
                <a16:creationId xmlns:a16="http://schemas.microsoft.com/office/drawing/2014/main" id="{DFCA642A-814F-824C-B794-873B504AEBA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634252">
            <a:off x="22378" y="4468452"/>
            <a:ext cx="1805527" cy="60843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Norfolk Churches">
            <a:extLst>
              <a:ext uri="{FF2B5EF4-FFF2-40B4-BE49-F238E27FC236}">
                <a16:creationId xmlns:a16="http://schemas.microsoft.com/office/drawing/2014/main" id="{771D97B5-46B4-C447-99A5-116D6CBF4283}"/>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42166" y="3639819"/>
            <a:ext cx="1238400" cy="9288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18" name="Straight Connector 17"/>
          <p:cNvCxnSpPr/>
          <p:nvPr/>
        </p:nvCxnSpPr>
        <p:spPr>
          <a:xfrm>
            <a:off x="262985" y="1428554"/>
            <a:ext cx="902071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DE6A92F-EBBB-EA25-3A73-F2E605A3364E}"/>
              </a:ext>
            </a:extLst>
          </p:cNvPr>
          <p:cNvGrpSpPr/>
          <p:nvPr/>
        </p:nvGrpSpPr>
        <p:grpSpPr>
          <a:xfrm>
            <a:off x="10414904" y="162896"/>
            <a:ext cx="1561513" cy="1456752"/>
            <a:chOff x="10466363" y="104761"/>
            <a:chExt cx="1561513" cy="1456752"/>
          </a:xfrm>
        </p:grpSpPr>
        <p:sp>
          <p:nvSpPr>
            <p:cNvPr id="5" name="Folded Corner 4">
              <a:extLst>
                <a:ext uri="{FF2B5EF4-FFF2-40B4-BE49-F238E27FC236}">
                  <a16:creationId xmlns:a16="http://schemas.microsoft.com/office/drawing/2014/main" id="{DA50F2BE-800A-D7E2-7181-D88BB529F2B4}"/>
                </a:ext>
              </a:extLst>
            </p:cNvPr>
            <p:cNvSpPr/>
            <p:nvPr/>
          </p:nvSpPr>
          <p:spPr>
            <a:xfrm rot="10800000">
              <a:off x="10466363" y="126428"/>
              <a:ext cx="1561513" cy="1435085"/>
            </a:xfrm>
            <a:prstGeom prst="foldedCorner">
              <a:avLst>
                <a:gd name="adj" fmla="val 32199"/>
              </a:avLst>
            </a:prstGeom>
            <a:solidFill>
              <a:srgbClr val="F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hlinkClick r:id="rId18" action="ppaction://hlinksldjump"/>
              <a:extLst>
                <a:ext uri="{FF2B5EF4-FFF2-40B4-BE49-F238E27FC236}">
                  <a16:creationId xmlns:a16="http://schemas.microsoft.com/office/drawing/2014/main" id="{6839742F-355B-7B6F-F914-E3B5DC6B508D}"/>
                </a:ext>
              </a:extLst>
            </p:cNvPr>
            <p:cNvSpPr txBox="1"/>
            <p:nvPr/>
          </p:nvSpPr>
          <p:spPr>
            <a:xfrm>
              <a:off x="10466363" y="932874"/>
              <a:ext cx="1561513" cy="584775"/>
            </a:xfrm>
            <a:prstGeom prst="rect">
              <a:avLst/>
            </a:prstGeom>
            <a:noFill/>
          </p:spPr>
          <p:txBody>
            <a:bodyPr wrap="square" rtlCol="0">
              <a:spAutoFit/>
            </a:bodyPr>
            <a:lstStyle/>
            <a:p>
              <a:pPr algn="ctr"/>
              <a:r>
                <a:rPr lang="en-US" b="1" dirty="0">
                  <a:latin typeface="+mj-lt"/>
                </a:rPr>
                <a:t>CONTENTS</a:t>
              </a:r>
              <a:r>
                <a:rPr lang="en-US" sz="3200" b="1" dirty="0"/>
                <a:t> </a:t>
              </a:r>
            </a:p>
          </p:txBody>
        </p:sp>
        <p:pic>
          <p:nvPicPr>
            <p:cNvPr id="7" name="Picture 6">
              <a:hlinkClick r:id="rId19" action="ppaction://hlinksldjump"/>
              <a:extLst>
                <a:ext uri="{FF2B5EF4-FFF2-40B4-BE49-F238E27FC236}">
                  <a16:creationId xmlns:a16="http://schemas.microsoft.com/office/drawing/2014/main" id="{5493DF6A-AB3E-3283-0F49-8D2E5C5170C3}"/>
                </a:ext>
              </a:extLst>
            </p:cNvPr>
            <p:cNvPicPr>
              <a:picLocks noChangeAspect="1"/>
            </p:cNvPicPr>
            <p:nvPr/>
          </p:nvPicPr>
          <p:blipFill rotWithShape="1">
            <a:blip r:embed="rId20"/>
            <a:srcRect l="-1884" t="20268" r="-1204" b="14256"/>
            <a:stretch/>
          </p:blipFill>
          <p:spPr>
            <a:xfrm>
              <a:off x="10823944" y="104761"/>
              <a:ext cx="1203931" cy="1149882"/>
            </a:xfrm>
            <a:prstGeom prst="ellipse">
              <a:avLst/>
            </a:prstGeom>
            <a:ln>
              <a:noFill/>
            </a:ln>
            <a:effectLst>
              <a:softEdge rad="112500"/>
            </a:effectLst>
          </p:spPr>
        </p:pic>
      </p:grpSp>
    </p:spTree>
    <p:extLst>
      <p:ext uri="{BB962C8B-B14F-4D97-AF65-F5344CB8AC3E}">
        <p14:creationId xmlns:p14="http://schemas.microsoft.com/office/powerpoint/2010/main" val="2976284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1BC5D-32CB-FA40-AE1D-435ED7CBF1CC}"/>
              </a:ext>
            </a:extLst>
          </p:cNvPr>
          <p:cNvSpPr>
            <a:spLocks noGrp="1"/>
          </p:cNvSpPr>
          <p:nvPr>
            <p:ph type="title"/>
          </p:nvPr>
        </p:nvSpPr>
        <p:spPr>
          <a:xfrm>
            <a:off x="457342" y="-16275"/>
            <a:ext cx="10515600" cy="1325563"/>
          </a:xfrm>
        </p:spPr>
        <p:txBody>
          <a:bodyPr>
            <a:normAutofit/>
          </a:bodyPr>
          <a:lstStyle/>
          <a:p>
            <a:r>
              <a:rPr lang="en-GB" dirty="0">
                <a:latin typeface="Cooper Black" panose="0208090404030B020404" pitchFamily="18" charset="0"/>
              </a:rPr>
              <a:t>Assessments at Ingoldisthorpe</a:t>
            </a:r>
          </a:p>
        </p:txBody>
      </p:sp>
      <p:sp>
        <p:nvSpPr>
          <p:cNvPr id="3" name="Content Placeholder 2">
            <a:extLst>
              <a:ext uri="{FF2B5EF4-FFF2-40B4-BE49-F238E27FC236}">
                <a16:creationId xmlns:a16="http://schemas.microsoft.com/office/drawing/2014/main" id="{5D8D8513-9C64-D14F-BA85-EF0D5F580075}"/>
              </a:ext>
            </a:extLst>
          </p:cNvPr>
          <p:cNvSpPr>
            <a:spLocks noGrp="1"/>
          </p:cNvSpPr>
          <p:nvPr>
            <p:ph idx="1"/>
          </p:nvPr>
        </p:nvSpPr>
        <p:spPr>
          <a:xfrm>
            <a:off x="176457" y="1596978"/>
            <a:ext cx="5398008" cy="5261022"/>
          </a:xfrm>
        </p:spPr>
        <p:txBody>
          <a:bodyPr>
            <a:normAutofit lnSpcReduction="10000"/>
          </a:bodyPr>
          <a:lstStyle/>
          <a:p>
            <a:pPr>
              <a:lnSpc>
                <a:spcPct val="100000"/>
              </a:lnSpc>
              <a:spcBef>
                <a:spcPts val="600"/>
              </a:spcBef>
            </a:pPr>
            <a:r>
              <a:rPr lang="en-GB" sz="1400" b="1" dirty="0">
                <a:latin typeface="Calibri" panose="020F0502020204030204" pitchFamily="34" charset="0"/>
                <a:cs typeface="Calibri" panose="020F0502020204030204" pitchFamily="34" charset="0"/>
              </a:rPr>
              <a:t>Thrive assessments (social emotional and wellbeing)</a:t>
            </a:r>
          </a:p>
          <a:p>
            <a:pPr>
              <a:lnSpc>
                <a:spcPct val="100000"/>
              </a:lnSpc>
              <a:spcBef>
                <a:spcPts val="600"/>
              </a:spcBef>
            </a:pPr>
            <a:r>
              <a:rPr lang="en-GB" sz="1400" b="1" dirty="0">
                <a:latin typeface="Calibri" panose="020F0502020204030204" pitchFamily="34" charset="0"/>
                <a:cs typeface="Calibri" panose="020F0502020204030204" pitchFamily="34" charset="0"/>
              </a:rPr>
              <a:t>Reception baseline assessments</a:t>
            </a:r>
          </a:p>
          <a:p>
            <a:pPr>
              <a:lnSpc>
                <a:spcPct val="100000"/>
              </a:lnSpc>
              <a:spcBef>
                <a:spcPts val="600"/>
              </a:spcBef>
            </a:pPr>
            <a:r>
              <a:rPr lang="en-GB" sz="1400" b="1" dirty="0">
                <a:latin typeface="Calibri" panose="020F0502020204030204" pitchFamily="34" charset="0"/>
                <a:cs typeface="Calibri" panose="020F0502020204030204" pitchFamily="34" charset="0"/>
              </a:rPr>
              <a:t>Year 1 phonics tests</a:t>
            </a:r>
          </a:p>
          <a:p>
            <a:pPr>
              <a:lnSpc>
                <a:spcPct val="100000"/>
              </a:lnSpc>
              <a:spcBef>
                <a:spcPts val="600"/>
              </a:spcBef>
            </a:pPr>
            <a:r>
              <a:rPr lang="en-GB" sz="1400" b="1" dirty="0">
                <a:latin typeface="Calibri" panose="020F0502020204030204" pitchFamily="34" charset="0"/>
                <a:cs typeface="Calibri" panose="020F0502020204030204" pitchFamily="34" charset="0"/>
              </a:rPr>
              <a:t>Hodder Reading tests, single word, sentence and speed read</a:t>
            </a:r>
          </a:p>
          <a:p>
            <a:pPr>
              <a:lnSpc>
                <a:spcPct val="100000"/>
              </a:lnSpc>
              <a:spcBef>
                <a:spcPts val="600"/>
              </a:spcBef>
            </a:pPr>
            <a:r>
              <a:rPr lang="en-GB" sz="1400" b="1" dirty="0">
                <a:latin typeface="Calibri" panose="020F0502020204030204" pitchFamily="34" charset="0"/>
                <a:cs typeface="Calibri" panose="020F0502020204030204" pitchFamily="34" charset="0"/>
              </a:rPr>
              <a:t>Salford reading tests</a:t>
            </a:r>
          </a:p>
          <a:p>
            <a:pPr>
              <a:lnSpc>
                <a:spcPct val="100000"/>
              </a:lnSpc>
              <a:spcBef>
                <a:spcPts val="600"/>
              </a:spcBef>
            </a:pPr>
            <a:r>
              <a:rPr lang="en-GB" sz="1400" b="1" dirty="0">
                <a:latin typeface="Calibri" panose="020F0502020204030204" pitchFamily="34" charset="0"/>
                <a:cs typeface="Calibri" panose="020F0502020204030204" pitchFamily="34" charset="0"/>
              </a:rPr>
              <a:t>Year 2  and 6 SAT tests (although all year groups have assessment weeks throughout the year)</a:t>
            </a:r>
          </a:p>
          <a:p>
            <a:pPr>
              <a:lnSpc>
                <a:spcPct val="100000"/>
              </a:lnSpc>
              <a:spcBef>
                <a:spcPts val="600"/>
              </a:spcBef>
            </a:pPr>
            <a:r>
              <a:rPr lang="en-GB" sz="1400" b="1" dirty="0">
                <a:latin typeface="Calibri" panose="020F0502020204030204" pitchFamily="34" charset="0"/>
                <a:cs typeface="Calibri" panose="020F0502020204030204" pitchFamily="34" charset="0"/>
              </a:rPr>
              <a:t>Year 4 times tables tests </a:t>
            </a:r>
          </a:p>
          <a:p>
            <a:pPr>
              <a:lnSpc>
                <a:spcPct val="100000"/>
              </a:lnSpc>
              <a:spcBef>
                <a:spcPts val="600"/>
              </a:spcBef>
            </a:pPr>
            <a:r>
              <a:rPr lang="en-GB" sz="1400" b="1" dirty="0">
                <a:latin typeface="Calibri" panose="020F0502020204030204" pitchFamily="34" charset="0"/>
                <a:cs typeface="Calibri" panose="020F0502020204030204" pitchFamily="34" charset="0"/>
              </a:rPr>
              <a:t>GL assessments</a:t>
            </a:r>
          </a:p>
          <a:p>
            <a:pPr>
              <a:lnSpc>
                <a:spcPct val="100000"/>
              </a:lnSpc>
              <a:spcBef>
                <a:spcPts val="600"/>
              </a:spcBef>
            </a:pPr>
            <a:r>
              <a:rPr lang="en-GB" sz="1400" b="1" dirty="0" err="1">
                <a:latin typeface="Calibri" panose="020F0502020204030204" pitchFamily="34" charset="0"/>
                <a:cs typeface="Calibri" panose="020F0502020204030204" pitchFamily="34" charset="0"/>
              </a:rPr>
              <a:t>MaLT</a:t>
            </a:r>
            <a:r>
              <a:rPr lang="en-GB" sz="1400" b="1" dirty="0">
                <a:latin typeface="Calibri" panose="020F0502020204030204" pitchFamily="34" charset="0"/>
                <a:cs typeface="Calibri" panose="020F0502020204030204" pitchFamily="34" charset="0"/>
              </a:rPr>
              <a:t> assessments for mathematics</a:t>
            </a:r>
          </a:p>
          <a:p>
            <a:pPr>
              <a:lnSpc>
                <a:spcPct val="100000"/>
              </a:lnSpc>
              <a:spcBef>
                <a:spcPts val="600"/>
              </a:spcBef>
            </a:pPr>
            <a:r>
              <a:rPr lang="en-GB" sz="1400" b="1" dirty="0">
                <a:latin typeface="Calibri" panose="020F0502020204030204" pitchFamily="34" charset="0"/>
                <a:cs typeface="Calibri" panose="020F0502020204030204" pitchFamily="34" charset="0"/>
              </a:rPr>
              <a:t> Reading Now assessments</a:t>
            </a:r>
          </a:p>
          <a:p>
            <a:pPr>
              <a:lnSpc>
                <a:spcPct val="100000"/>
              </a:lnSpc>
              <a:spcBef>
                <a:spcPts val="600"/>
              </a:spcBef>
            </a:pPr>
            <a:r>
              <a:rPr lang="en-GB" sz="1400" b="1" dirty="0">
                <a:latin typeface="Calibri" panose="020F0502020204030204" pitchFamily="34" charset="0"/>
                <a:cs typeface="Calibri" panose="020F0502020204030204" pitchFamily="34" charset="0"/>
              </a:rPr>
              <a:t>Sandwell early numeracy assessments</a:t>
            </a:r>
          </a:p>
          <a:p>
            <a:pPr>
              <a:spcBef>
                <a:spcPts val="600"/>
              </a:spcBef>
            </a:pPr>
            <a:r>
              <a:rPr lang="en-GB" sz="1400" b="1" dirty="0">
                <a:latin typeface="Calibri" panose="020F0502020204030204" pitchFamily="34" charset="0"/>
                <a:cs typeface="Calibri" panose="020F0502020204030204" pitchFamily="34" charset="0"/>
              </a:rPr>
              <a:t> ECCH baseline assessments</a:t>
            </a:r>
          </a:p>
          <a:p>
            <a:pPr>
              <a:spcBef>
                <a:spcPts val="600"/>
              </a:spcBef>
            </a:pPr>
            <a:r>
              <a:rPr lang="en-GB" sz="1400" b="1" dirty="0">
                <a:latin typeface="Calibri" panose="020F0502020204030204" pitchFamily="34" charset="0"/>
                <a:cs typeface="Calibri" panose="020F0502020204030204" pitchFamily="34" charset="0"/>
              </a:rPr>
              <a:t> Sound discovery assessments</a:t>
            </a:r>
          </a:p>
          <a:p>
            <a:pPr>
              <a:spcBef>
                <a:spcPts val="600"/>
              </a:spcBef>
            </a:pPr>
            <a:r>
              <a:rPr lang="en-GB" sz="1400" b="1" dirty="0">
                <a:latin typeface="Calibri" panose="020F0502020204030204" pitchFamily="34" charset="0"/>
                <a:cs typeface="Calibri" panose="020F0502020204030204" pitchFamily="34" charset="0"/>
              </a:rPr>
              <a:t>Diagnostic Reading </a:t>
            </a:r>
            <a:r>
              <a:rPr lang="en-GB" sz="1400" b="1" dirty="0" smtClean="0">
                <a:latin typeface="Calibri" panose="020F0502020204030204" pitchFamily="34" charset="0"/>
                <a:cs typeface="Calibri" panose="020F0502020204030204" pitchFamily="34" charset="0"/>
              </a:rPr>
              <a:t>analysis</a:t>
            </a:r>
          </a:p>
          <a:p>
            <a:r>
              <a:rPr lang="en-GB" sz="1400" b="1" dirty="0">
                <a:latin typeface="Calibri" panose="020F0502020204030204" pitchFamily="34" charset="0"/>
                <a:cs typeface="Calibri" panose="020F0502020204030204" pitchFamily="34" charset="0"/>
              </a:rPr>
              <a:t>Graded Word spelling Vernon</a:t>
            </a:r>
          </a:p>
          <a:p>
            <a:r>
              <a:rPr lang="en-GB" sz="1400" b="1" dirty="0">
                <a:latin typeface="Calibri" panose="020F0502020204030204" pitchFamily="34" charset="0"/>
                <a:cs typeface="Calibri" panose="020F0502020204030204" pitchFamily="34" charset="0"/>
              </a:rPr>
              <a:t>NGRT assessments</a:t>
            </a:r>
          </a:p>
          <a:p>
            <a:r>
              <a:rPr lang="en-GB" sz="1400" b="1" dirty="0">
                <a:latin typeface="Calibri" panose="020F0502020204030204" pitchFamily="34" charset="0"/>
                <a:cs typeface="Calibri" panose="020F0502020204030204" pitchFamily="34" charset="0"/>
              </a:rPr>
              <a:t>Nellie speech and language assessments in EYFS</a:t>
            </a:r>
          </a:p>
          <a:p>
            <a:r>
              <a:rPr lang="en-GB" sz="1400" b="1" dirty="0">
                <a:latin typeface="Calibri" panose="020F0502020204030204" pitchFamily="34" charset="0"/>
                <a:cs typeface="Calibri" panose="020F0502020204030204" pitchFamily="34" charset="0"/>
              </a:rPr>
              <a:t>In areas where data is not easily available, feedback from teachers and TA’s will be given as assessment data. </a:t>
            </a:r>
          </a:p>
          <a:p>
            <a:pPr>
              <a:spcBef>
                <a:spcPts val="600"/>
              </a:spcBef>
            </a:pPr>
            <a:endParaRPr lang="en-GB" sz="1400" b="1" dirty="0">
              <a:latin typeface="Calibri" panose="020F0502020204030204" pitchFamily="34" charset="0"/>
              <a:cs typeface="Calibri" panose="020F0502020204030204" pitchFamily="34" charset="0"/>
            </a:endParaRPr>
          </a:p>
          <a:p>
            <a:endParaRPr lang="en-GB" sz="1800" b="1" dirty="0">
              <a:latin typeface="Chalkboard" panose="03050602040202020205" pitchFamily="66" charset="77"/>
            </a:endParaRPr>
          </a:p>
          <a:p>
            <a:endParaRPr lang="en-GB" sz="1800" b="1" dirty="0">
              <a:latin typeface="Chalkboard" panose="03050602040202020205" pitchFamily="66" charset="77"/>
            </a:endParaRPr>
          </a:p>
        </p:txBody>
      </p:sp>
      <p:pic>
        <p:nvPicPr>
          <p:cNvPr id="10" name="Graphic 9" descr="CheckList with solid fill">
            <a:extLst>
              <a:ext uri="{FF2B5EF4-FFF2-40B4-BE49-F238E27FC236}">
                <a16:creationId xmlns:a16="http://schemas.microsoft.com/office/drawing/2014/main" id="{111074F9-D7F3-0C41-9B8A-DF9BAD61516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1091622">
            <a:off x="9507963" y="3170326"/>
            <a:ext cx="4715802" cy="4715802"/>
          </a:xfrm>
          <a:prstGeom prst="rect">
            <a:avLst/>
          </a:prstGeom>
        </p:spPr>
      </p:pic>
      <p:sp>
        <p:nvSpPr>
          <p:cNvPr id="11" name="Rectangle 10">
            <a:extLst>
              <a:ext uri="{FF2B5EF4-FFF2-40B4-BE49-F238E27FC236}">
                <a16:creationId xmlns:a16="http://schemas.microsoft.com/office/drawing/2014/main" id="{4D528B02-CF35-6F46-9F06-1E61DFC814C5}"/>
              </a:ext>
            </a:extLst>
          </p:cNvPr>
          <p:cNvSpPr/>
          <p:nvPr/>
        </p:nvSpPr>
        <p:spPr>
          <a:xfrm>
            <a:off x="5611922" y="1949564"/>
            <a:ext cx="6310448" cy="1015663"/>
          </a:xfrm>
          <a:prstGeom prst="rect">
            <a:avLst/>
          </a:prstGeom>
          <a:noFill/>
          <a:ln w="28575">
            <a:solidFill>
              <a:schemeClr val="accent1">
                <a:lumMod val="75000"/>
              </a:schemeClr>
            </a:solidFill>
            <a:prstDash val="dash"/>
          </a:ln>
        </p:spPr>
        <p:txBody>
          <a:bodyPr wrap="square" lIns="91440" tIns="45720" rIns="91440" bIns="45720">
            <a:spAutoFit/>
          </a:bodyPr>
          <a:lstStyle/>
          <a:p>
            <a:pPr algn="ctr"/>
            <a:r>
              <a:rPr lang="en-GB" sz="1400" b="1" cap="none" spc="0" dirty="0">
                <a:ln w="0"/>
                <a:solidFill>
                  <a:schemeClr val="tx1"/>
                </a:solidFill>
                <a:effectLst>
                  <a:outerShdw blurRad="38100" dist="19050" dir="2700000" algn="tl" rotWithShape="0">
                    <a:schemeClr val="dk1">
                      <a:alpha val="40000"/>
                    </a:schemeClr>
                  </a:outerShdw>
                </a:effectLst>
              </a:rPr>
              <a:t>Although assessments are key to tracking progress, all staff at Ingoldisthorpe are committed to ensuring a calm and relaxed approach to tests. Children should be aware but not worried about assessments</a:t>
            </a:r>
            <a:r>
              <a:rPr lang="en-GB" sz="1600" b="1" cap="none" spc="0" dirty="0" smtClean="0">
                <a:ln w="0"/>
                <a:solidFill>
                  <a:schemeClr val="tx1"/>
                </a:solidFill>
                <a:effectLst>
                  <a:outerShdw blurRad="38100" dist="19050" dir="2700000" algn="tl" rotWithShape="0">
                    <a:schemeClr val="dk1">
                      <a:alpha val="40000"/>
                    </a:schemeClr>
                  </a:outerShdw>
                </a:effectLst>
              </a:rPr>
              <a:t>. </a:t>
            </a:r>
          </a:p>
          <a:p>
            <a:pPr algn="ctr"/>
            <a:r>
              <a:rPr lang="en-GB" sz="1600" b="1" cap="none" spc="0" dirty="0" smtClean="0">
                <a:ln w="0"/>
                <a:solidFill>
                  <a:schemeClr val="tx1"/>
                </a:solidFill>
                <a:effectLst>
                  <a:outerShdw blurRad="38100" dist="19050" dir="2700000" algn="tl" rotWithShape="0">
                    <a:schemeClr val="dk1">
                      <a:alpha val="40000"/>
                    </a:schemeClr>
                  </a:outerShdw>
                </a:effectLst>
              </a:rPr>
              <a:t>We are proud of our attainment and our SEND learners successes. </a:t>
            </a:r>
            <a:endParaRPr lang="en-GB" sz="1600" b="1" cap="none" spc="0" dirty="0">
              <a:ln w="0"/>
              <a:solidFill>
                <a:schemeClr val="tx1"/>
              </a:solidFill>
              <a:effectLst>
                <a:outerShdw blurRad="38100" dist="19050" dir="2700000" algn="tl" rotWithShape="0">
                  <a:schemeClr val="dk1">
                    <a:alpha val="40000"/>
                  </a:schemeClr>
                </a:outerShdw>
              </a:effectLst>
            </a:endParaRPr>
          </a:p>
        </p:txBody>
      </p:sp>
      <p:sp>
        <p:nvSpPr>
          <p:cNvPr id="12" name="Content Placeholder 2">
            <a:extLst>
              <a:ext uri="{FF2B5EF4-FFF2-40B4-BE49-F238E27FC236}">
                <a16:creationId xmlns:a16="http://schemas.microsoft.com/office/drawing/2014/main" id="{959240D2-ED27-2D41-87A2-3DE29D466E38}"/>
              </a:ext>
            </a:extLst>
          </p:cNvPr>
          <p:cNvSpPr txBox="1">
            <a:spLocks/>
          </p:cNvSpPr>
          <p:nvPr/>
        </p:nvSpPr>
        <p:spPr>
          <a:xfrm>
            <a:off x="506906" y="1071296"/>
            <a:ext cx="9803077" cy="4928616"/>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300" b="1" dirty="0">
                <a:latin typeface="Calibri" panose="020F0502020204030204" pitchFamily="34" charset="0"/>
                <a:cs typeface="Calibri" panose="020F0502020204030204" pitchFamily="34" charset="0"/>
              </a:rPr>
              <a:t>At Ingoldisthorpe Primary, we use assessments where necessary, to gain data about our learners and their progress. We may use a range of different assessments for different areas of learning. If you wish to discuss these assessments please contact your child’s teacher. </a:t>
            </a:r>
          </a:p>
          <a:p>
            <a:pPr algn="ctr"/>
            <a:endParaRPr lang="en-GB" sz="1800" b="1" dirty="0">
              <a:latin typeface="Chalkboard" panose="03050602040202020205" pitchFamily="66" charset="77"/>
            </a:endParaRPr>
          </a:p>
          <a:p>
            <a:pPr marL="0" indent="0" algn="ctr">
              <a:buNone/>
            </a:pPr>
            <a:endParaRPr lang="en-GB" sz="1800" b="1" dirty="0">
              <a:latin typeface="Chalkboard" panose="03050602040202020205" pitchFamily="66" charset="77"/>
            </a:endParaRPr>
          </a:p>
        </p:txBody>
      </p:sp>
      <p:sp>
        <p:nvSpPr>
          <p:cNvPr id="9" name="Rounded Rectangle 8"/>
          <p:cNvSpPr/>
          <p:nvPr/>
        </p:nvSpPr>
        <p:spPr>
          <a:xfrm>
            <a:off x="4648934" y="4941276"/>
            <a:ext cx="5268790" cy="145433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1600" b="1" dirty="0">
                <a:solidFill>
                  <a:sysClr val="windowText" lastClr="000000"/>
                </a:solidFill>
                <a:effectLst>
                  <a:outerShdw blurRad="38100" dist="38100" dir="2700000" algn="tl">
                    <a:srgbClr val="000000">
                      <a:alpha val="43137"/>
                    </a:srgbClr>
                  </a:outerShdw>
                </a:effectLst>
              </a:rPr>
              <a:t>Within school, children and the interventions in place are monitored through provision maps. Each child has a provision map which shows the interventions, clubs, trips and visits they are accessing. </a:t>
            </a:r>
            <a:r>
              <a:rPr lang="en-GB" sz="1600" b="1" dirty="0">
                <a:ln>
                  <a:solidFill>
                    <a:sysClr val="windowText" lastClr="000000"/>
                  </a:solidFill>
                </a:ln>
                <a:solidFill>
                  <a:sysClr val="windowText" lastClr="000000"/>
                </a:solidFill>
                <a:effectLst>
                  <a:outerShdw blurRad="38100" dist="38100" dir="2700000" algn="tl">
                    <a:srgbClr val="000000">
                      <a:alpha val="43137"/>
                    </a:srgbClr>
                  </a:outerShdw>
                </a:effectLst>
                <a:hlinkClick r:id="rId4" action="ppaction://hlinksldjump"/>
              </a:rPr>
              <a:t>To see a template provision map click here. </a:t>
            </a:r>
            <a:endParaRPr lang="en-GB" sz="1600" b="1" dirty="0">
              <a:ln>
                <a:solidFill>
                  <a:sysClr val="windowText" lastClr="000000"/>
                </a:solidFill>
              </a:ln>
              <a:solidFill>
                <a:sysClr val="windowText" lastClr="000000"/>
              </a:solidFill>
              <a:effectLst>
                <a:outerShdw blurRad="38100" dist="38100" dir="2700000" algn="tl">
                  <a:srgbClr val="000000">
                    <a:alpha val="43137"/>
                  </a:srgbClr>
                </a:outerShdw>
              </a:effectLst>
            </a:endParaRPr>
          </a:p>
        </p:txBody>
      </p:sp>
      <p:cxnSp>
        <p:nvCxnSpPr>
          <p:cNvPr id="13" name="Straight Connector 12"/>
          <p:cNvCxnSpPr/>
          <p:nvPr/>
        </p:nvCxnSpPr>
        <p:spPr>
          <a:xfrm>
            <a:off x="317134" y="996374"/>
            <a:ext cx="953171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654E3D38-E235-97B3-5A0E-EB4A7FECE6A6}"/>
              </a:ext>
            </a:extLst>
          </p:cNvPr>
          <p:cNvGrpSpPr/>
          <p:nvPr/>
        </p:nvGrpSpPr>
        <p:grpSpPr>
          <a:xfrm>
            <a:off x="10419857" y="231511"/>
            <a:ext cx="1561513" cy="1456752"/>
            <a:chOff x="10466363" y="104761"/>
            <a:chExt cx="1561513" cy="1456752"/>
          </a:xfrm>
        </p:grpSpPr>
        <p:sp>
          <p:nvSpPr>
            <p:cNvPr id="15" name="Folded Corner 14">
              <a:extLst>
                <a:ext uri="{FF2B5EF4-FFF2-40B4-BE49-F238E27FC236}">
                  <a16:creationId xmlns:a16="http://schemas.microsoft.com/office/drawing/2014/main" id="{2E99AFB6-9D8F-7B36-E9A4-DF283D6712B4}"/>
                </a:ext>
              </a:extLst>
            </p:cNvPr>
            <p:cNvSpPr/>
            <p:nvPr/>
          </p:nvSpPr>
          <p:spPr>
            <a:xfrm rot="10800000">
              <a:off x="10466363" y="126428"/>
              <a:ext cx="1561513" cy="1435085"/>
            </a:xfrm>
            <a:prstGeom prst="foldedCorner">
              <a:avLst>
                <a:gd name="adj" fmla="val 32199"/>
              </a:avLst>
            </a:prstGeom>
            <a:solidFill>
              <a:srgbClr val="F8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hlinkClick r:id="rId5" action="ppaction://hlinksldjump"/>
              <a:extLst>
                <a:ext uri="{FF2B5EF4-FFF2-40B4-BE49-F238E27FC236}">
                  <a16:creationId xmlns:a16="http://schemas.microsoft.com/office/drawing/2014/main" id="{959228F8-9F9B-82CF-847B-017316663AE5}"/>
                </a:ext>
              </a:extLst>
            </p:cNvPr>
            <p:cNvSpPr txBox="1"/>
            <p:nvPr/>
          </p:nvSpPr>
          <p:spPr>
            <a:xfrm>
              <a:off x="10466363" y="932874"/>
              <a:ext cx="1561513" cy="584775"/>
            </a:xfrm>
            <a:prstGeom prst="rect">
              <a:avLst/>
            </a:prstGeom>
            <a:noFill/>
          </p:spPr>
          <p:txBody>
            <a:bodyPr wrap="square" rtlCol="0">
              <a:spAutoFit/>
            </a:bodyPr>
            <a:lstStyle/>
            <a:p>
              <a:pPr algn="ctr"/>
              <a:r>
                <a:rPr lang="en-US" b="1" dirty="0">
                  <a:latin typeface="+mj-lt"/>
                </a:rPr>
                <a:t>CONTENTS</a:t>
              </a:r>
              <a:r>
                <a:rPr lang="en-US" sz="3200" b="1" dirty="0"/>
                <a:t> </a:t>
              </a:r>
            </a:p>
          </p:txBody>
        </p:sp>
        <p:pic>
          <p:nvPicPr>
            <p:cNvPr id="17" name="Picture 16">
              <a:hlinkClick r:id="rId6" action="ppaction://hlinksldjump"/>
              <a:extLst>
                <a:ext uri="{FF2B5EF4-FFF2-40B4-BE49-F238E27FC236}">
                  <a16:creationId xmlns:a16="http://schemas.microsoft.com/office/drawing/2014/main" id="{FF659E1F-9C3A-FEFD-DF22-07F5180509AC}"/>
                </a:ext>
              </a:extLst>
            </p:cNvPr>
            <p:cNvPicPr>
              <a:picLocks noChangeAspect="1"/>
            </p:cNvPicPr>
            <p:nvPr/>
          </p:nvPicPr>
          <p:blipFill rotWithShape="1">
            <a:blip r:embed="rId7"/>
            <a:srcRect l="-1884" t="20268" r="-1204" b="14256"/>
            <a:stretch/>
          </p:blipFill>
          <p:spPr>
            <a:xfrm>
              <a:off x="10823944" y="104761"/>
              <a:ext cx="1203931" cy="1149882"/>
            </a:xfrm>
            <a:prstGeom prst="ellipse">
              <a:avLst/>
            </a:prstGeom>
            <a:ln>
              <a:noFill/>
            </a:ln>
            <a:effectLst>
              <a:softEdge rad="112500"/>
            </a:effectLst>
          </p:spPr>
        </p:pic>
      </p:grpSp>
      <p:sp>
        <p:nvSpPr>
          <p:cNvPr id="5" name="Oval 4"/>
          <p:cNvSpPr/>
          <p:nvPr/>
        </p:nvSpPr>
        <p:spPr>
          <a:xfrm>
            <a:off x="5539152" y="2927838"/>
            <a:ext cx="5037993" cy="18815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b="1" u="sng" dirty="0" smtClean="0">
                <a:solidFill>
                  <a:schemeClr val="accent4">
                    <a:lumMod val="40000"/>
                    <a:lumOff val="60000"/>
                  </a:schemeClr>
                </a:solidFill>
              </a:rPr>
              <a:t>95% of our SEND learners reached their end of KS2 expectations in 2023. 100% of our free school meals, PP and F6 children achieved there pass at KS2 SATS. </a:t>
            </a:r>
            <a:endParaRPr lang="en-GB" sz="1700" b="1" u="sng" dirty="0">
              <a:solidFill>
                <a:schemeClr val="accent4">
                  <a:lumMod val="40000"/>
                  <a:lumOff val="60000"/>
                </a:schemeClr>
              </a:solidFill>
            </a:endParaRPr>
          </a:p>
        </p:txBody>
      </p:sp>
      <p:pic>
        <p:nvPicPr>
          <p:cNvPr id="6" name="Picture 5"/>
          <p:cNvPicPr>
            <a:picLocks noChangeAspect="1"/>
          </p:cNvPicPr>
          <p:nvPr/>
        </p:nvPicPr>
        <p:blipFill>
          <a:blip r:embed="rId8"/>
          <a:stretch>
            <a:fillRect/>
          </a:stretch>
        </p:blipFill>
        <p:spPr>
          <a:xfrm>
            <a:off x="3897923" y="3418877"/>
            <a:ext cx="2045677" cy="122740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41988899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TotalTime>
  <Words>4529</Words>
  <Application>Microsoft Office PowerPoint</Application>
  <PresentationFormat>Widescreen</PresentationFormat>
  <Paragraphs>299</Paragraphs>
  <Slides>20</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Arial</vt:lpstr>
      <vt:lpstr>Arial Black</vt:lpstr>
      <vt:lpstr>Arial Rounded MT Bold</vt:lpstr>
      <vt:lpstr>Bauhaus 93</vt:lpstr>
      <vt:lpstr>Calibri</vt:lpstr>
      <vt:lpstr>Calibri Light</vt:lpstr>
      <vt:lpstr>Chalkboard</vt:lpstr>
      <vt:lpstr>Comic Sans MS</vt:lpstr>
      <vt:lpstr>Cooper Black</vt:lpstr>
      <vt:lpstr>Tahoma</vt:lpstr>
      <vt:lpstr>Office Theme</vt:lpstr>
      <vt:lpstr>Welcome to Ingoldisthorpe  C of E VA  Primary School SEN information report</vt:lpstr>
      <vt:lpstr>CONTENTS PAGE PART 2</vt:lpstr>
      <vt:lpstr>Our approach to learners with SEND</vt:lpstr>
      <vt:lpstr>PowerPoint Presentation</vt:lpstr>
      <vt:lpstr>Local offer and SENDIASS</vt:lpstr>
      <vt:lpstr>Teaching and the curriculum</vt:lpstr>
      <vt:lpstr>SEND awareness and Staff training</vt:lpstr>
      <vt:lpstr>External agencies</vt:lpstr>
      <vt:lpstr>Assessments at Ingoldisthorpe</vt:lpstr>
      <vt:lpstr>Provision mapping</vt:lpstr>
      <vt:lpstr>Trips, visits and events</vt:lpstr>
      <vt:lpstr>Pupil and parent voice</vt:lpstr>
      <vt:lpstr>Transition (between classes and phases)</vt:lpstr>
      <vt:lpstr>Roles and responsibilities </vt:lpstr>
      <vt:lpstr>Recent training </vt:lpstr>
      <vt:lpstr>EHCP (Educational Health Care Plan)</vt:lpstr>
      <vt:lpstr>Index of acronyms and language</vt:lpstr>
      <vt:lpstr>Contacts</vt:lpstr>
      <vt:lpstr>Frequently asked questions - 1</vt:lpstr>
      <vt:lpstr>Frequently asked questions - 2</vt:lpstr>
    </vt:vector>
  </TitlesOfParts>
  <Company>Norfolk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Ingoldisthorpe  C of E VA  Primary School SEN information report</dc:title>
  <dc:creator>Mrs Taylor</dc:creator>
  <cp:lastModifiedBy>Mrs Taylor</cp:lastModifiedBy>
  <cp:revision>19</cp:revision>
  <dcterms:created xsi:type="dcterms:W3CDTF">2021-09-07T13:26:18Z</dcterms:created>
  <dcterms:modified xsi:type="dcterms:W3CDTF">2023-11-22T11:27:00Z</dcterms:modified>
</cp:coreProperties>
</file>